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1" r:id="rId2"/>
    <p:sldId id="263" r:id="rId3"/>
    <p:sldId id="273" r:id="rId4"/>
    <p:sldId id="257" r:id="rId5"/>
    <p:sldId id="258" r:id="rId6"/>
    <p:sldId id="259" r:id="rId7"/>
    <p:sldId id="261" r:id="rId8"/>
    <p:sldId id="277" r:id="rId9"/>
    <p:sldId id="262" r:id="rId10"/>
    <p:sldId id="275" r:id="rId11"/>
    <p:sldId id="260" r:id="rId12"/>
    <p:sldId id="276" r:id="rId13"/>
    <p:sldId id="264" r:id="rId14"/>
    <p:sldId id="279" r:id="rId15"/>
    <p:sldId id="266" r:id="rId16"/>
    <p:sldId id="281" r:id="rId17"/>
    <p:sldId id="267" r:id="rId18"/>
    <p:sldId id="280" r:id="rId19"/>
    <p:sldId id="269" r:id="rId20"/>
    <p:sldId id="270" r:id="rId21"/>
    <p:sldId id="283" r:id="rId22"/>
    <p:sldId id="284" r:id="rId23"/>
    <p:sldId id="282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6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041CCE-527B-4B45-BB6D-605FB97D8EC3}" type="doc">
      <dgm:prSet loTypeId="urn:microsoft.com/office/officeart/2005/8/layout/vList5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46666D-C2E5-5A4F-8AB4-326C78FFA48E}">
      <dgm:prSet phldrT="[Text]" custT="1"/>
      <dgm:spPr/>
      <dgm:t>
        <a:bodyPr/>
        <a:lstStyle/>
        <a:p>
          <a:r>
            <a:rPr lang="en-US" sz="1800" dirty="0" smtClean="0"/>
            <a:t>Getting Source Data</a:t>
          </a:r>
          <a:endParaRPr lang="en-US" sz="1800" dirty="0"/>
        </a:p>
      </dgm:t>
    </dgm:pt>
    <dgm:pt modelId="{581E464E-81B5-DB4D-B590-1DD399E8353B}" type="parTrans" cxnId="{30BD1D1B-71B6-DB45-95BE-AA39D209E4F7}">
      <dgm:prSet/>
      <dgm:spPr/>
      <dgm:t>
        <a:bodyPr/>
        <a:lstStyle/>
        <a:p>
          <a:endParaRPr lang="en-US" sz="1800"/>
        </a:p>
      </dgm:t>
    </dgm:pt>
    <dgm:pt modelId="{6EBE6742-77C9-C44C-A037-59F17109760A}" type="sibTrans" cxnId="{30BD1D1B-71B6-DB45-95BE-AA39D209E4F7}">
      <dgm:prSet/>
      <dgm:spPr/>
      <dgm:t>
        <a:bodyPr/>
        <a:lstStyle/>
        <a:p>
          <a:endParaRPr lang="en-US" sz="1800"/>
        </a:p>
      </dgm:t>
    </dgm:pt>
    <dgm:pt modelId="{5DEAC32F-69B0-A54D-A5B1-66D2C3979E1D}">
      <dgm:prSet phldrT="[Text]" custT="1"/>
      <dgm:spPr/>
      <dgm:t>
        <a:bodyPr/>
        <a:lstStyle/>
        <a:p>
          <a:r>
            <a:rPr lang="en-US" sz="1600" dirty="0" err="1" smtClean="0">
              <a:solidFill>
                <a:srgbClr val="17375E"/>
              </a:solidFill>
            </a:rPr>
            <a:t>Retrosheets</a:t>
          </a:r>
          <a:r>
            <a:rPr lang="en-US" sz="1600" dirty="0" smtClean="0">
              <a:solidFill>
                <a:srgbClr val="17375E"/>
              </a:solidFill>
            </a:rPr>
            <a:t> Game Logs</a:t>
          </a:r>
          <a:endParaRPr lang="en-US" sz="1600" dirty="0">
            <a:solidFill>
              <a:srgbClr val="17375E"/>
            </a:solidFill>
          </a:endParaRPr>
        </a:p>
      </dgm:t>
    </dgm:pt>
    <dgm:pt modelId="{133743CE-8EE9-D145-8EE3-D8DC9FF0F874}" type="parTrans" cxnId="{FF97235E-8401-214E-80BB-A9B0EC75EDEE}">
      <dgm:prSet/>
      <dgm:spPr/>
      <dgm:t>
        <a:bodyPr/>
        <a:lstStyle/>
        <a:p>
          <a:endParaRPr lang="en-US" sz="1800"/>
        </a:p>
      </dgm:t>
    </dgm:pt>
    <dgm:pt modelId="{6235BA94-2C47-EE42-921C-19B7D822D048}" type="sibTrans" cxnId="{FF97235E-8401-214E-80BB-A9B0EC75EDEE}">
      <dgm:prSet/>
      <dgm:spPr/>
      <dgm:t>
        <a:bodyPr/>
        <a:lstStyle/>
        <a:p>
          <a:endParaRPr lang="en-US" sz="1800"/>
        </a:p>
      </dgm:t>
    </dgm:pt>
    <dgm:pt modelId="{37D2EA98-4708-7B4E-923E-6A569FC27F8B}">
      <dgm:prSet phldrT="[Text]" custT="1"/>
      <dgm:spPr/>
      <dgm:t>
        <a:bodyPr/>
        <a:lstStyle/>
        <a:p>
          <a:r>
            <a:rPr lang="en-US" sz="1800" dirty="0" smtClean="0"/>
            <a:t>Cleaning Data</a:t>
          </a:r>
          <a:endParaRPr lang="en-US" sz="1800" dirty="0"/>
        </a:p>
      </dgm:t>
    </dgm:pt>
    <dgm:pt modelId="{FD56FAA2-A1D1-C24A-B84C-F98A172BCCE6}" type="parTrans" cxnId="{0C2B9952-4E3B-6A48-8B46-AFD10181E3C7}">
      <dgm:prSet/>
      <dgm:spPr/>
      <dgm:t>
        <a:bodyPr/>
        <a:lstStyle/>
        <a:p>
          <a:endParaRPr lang="en-US" sz="1800"/>
        </a:p>
      </dgm:t>
    </dgm:pt>
    <dgm:pt modelId="{D4BD4E3A-0BDD-4F43-99AE-6C908AFC2B7C}" type="sibTrans" cxnId="{0C2B9952-4E3B-6A48-8B46-AFD10181E3C7}">
      <dgm:prSet/>
      <dgm:spPr/>
      <dgm:t>
        <a:bodyPr/>
        <a:lstStyle/>
        <a:p>
          <a:endParaRPr lang="en-US" sz="1800"/>
        </a:p>
      </dgm:t>
    </dgm:pt>
    <dgm:pt modelId="{7D97AE9D-DF13-0F41-ACB6-45A77F883687}">
      <dgm:prSet phldrT="[Text]" custT="1"/>
      <dgm:spPr/>
      <dgm:t>
        <a:bodyPr/>
        <a:lstStyle/>
        <a:p>
          <a:r>
            <a:rPr lang="en-US" sz="1600" dirty="0" smtClean="0">
              <a:solidFill>
                <a:srgbClr val="17375E"/>
              </a:solidFill>
            </a:rPr>
            <a:t>R script to subset game logs for relevant data to analyze and format to load in database</a:t>
          </a:r>
          <a:endParaRPr lang="en-US" sz="1600" dirty="0">
            <a:solidFill>
              <a:srgbClr val="17375E"/>
            </a:solidFill>
          </a:endParaRPr>
        </a:p>
      </dgm:t>
    </dgm:pt>
    <dgm:pt modelId="{F6EBC1A7-88B1-D041-9EE5-6018723D4250}" type="parTrans" cxnId="{A3009F1B-B43D-AE4A-A62A-F04EAD4F2762}">
      <dgm:prSet/>
      <dgm:spPr/>
      <dgm:t>
        <a:bodyPr/>
        <a:lstStyle/>
        <a:p>
          <a:endParaRPr lang="en-US" sz="1800"/>
        </a:p>
      </dgm:t>
    </dgm:pt>
    <dgm:pt modelId="{BD38AFAB-A3FF-7E44-9E90-931EE01879EF}" type="sibTrans" cxnId="{A3009F1B-B43D-AE4A-A62A-F04EAD4F2762}">
      <dgm:prSet/>
      <dgm:spPr/>
      <dgm:t>
        <a:bodyPr/>
        <a:lstStyle/>
        <a:p>
          <a:endParaRPr lang="en-US" sz="1800"/>
        </a:p>
      </dgm:t>
    </dgm:pt>
    <dgm:pt modelId="{3F81B659-4916-3F41-89C4-0700018BAC85}">
      <dgm:prSet phldrT="[Text]" custT="1"/>
      <dgm:spPr/>
      <dgm:t>
        <a:bodyPr/>
        <a:lstStyle/>
        <a:p>
          <a:r>
            <a:rPr lang="en-US" sz="1800" dirty="0" smtClean="0"/>
            <a:t>Storing Data</a:t>
          </a:r>
          <a:endParaRPr lang="en-US" sz="1800" dirty="0"/>
        </a:p>
      </dgm:t>
    </dgm:pt>
    <dgm:pt modelId="{44328173-5932-BA49-AA87-D03AA5BE518D}" type="parTrans" cxnId="{9C780D04-639A-8545-BF2D-FBA2B9387932}">
      <dgm:prSet/>
      <dgm:spPr/>
      <dgm:t>
        <a:bodyPr/>
        <a:lstStyle/>
        <a:p>
          <a:endParaRPr lang="en-US" sz="1800"/>
        </a:p>
      </dgm:t>
    </dgm:pt>
    <dgm:pt modelId="{9EDCFA83-E330-E549-AEE1-E35444FEE67B}" type="sibTrans" cxnId="{9C780D04-639A-8545-BF2D-FBA2B9387932}">
      <dgm:prSet/>
      <dgm:spPr/>
      <dgm:t>
        <a:bodyPr/>
        <a:lstStyle/>
        <a:p>
          <a:endParaRPr lang="en-US" sz="1800"/>
        </a:p>
      </dgm:t>
    </dgm:pt>
    <dgm:pt modelId="{034BE5EA-A57F-AC41-B55D-510DFE6CC220}">
      <dgm:prSet phldrT="[Text]" custT="1"/>
      <dgm:spPr/>
      <dgm:t>
        <a:bodyPr/>
        <a:lstStyle/>
        <a:p>
          <a:r>
            <a:rPr lang="en-US" sz="1600" dirty="0" smtClean="0">
              <a:solidFill>
                <a:srgbClr val="17375E"/>
              </a:solidFill>
            </a:rPr>
            <a:t>Create SQL queries to create and load tables for source data</a:t>
          </a:r>
          <a:endParaRPr lang="en-US" sz="1600" dirty="0">
            <a:solidFill>
              <a:srgbClr val="17375E"/>
            </a:solidFill>
          </a:endParaRPr>
        </a:p>
      </dgm:t>
    </dgm:pt>
    <dgm:pt modelId="{0376E6B8-323A-174D-82B2-CDD55F19BC27}" type="parTrans" cxnId="{3B5BEE00-4ED0-9B4E-B1D1-D295744EDDDC}">
      <dgm:prSet/>
      <dgm:spPr/>
      <dgm:t>
        <a:bodyPr/>
        <a:lstStyle/>
        <a:p>
          <a:endParaRPr lang="en-US" sz="1800"/>
        </a:p>
      </dgm:t>
    </dgm:pt>
    <dgm:pt modelId="{C948BB51-612E-8146-8E90-C2B8704E0E16}" type="sibTrans" cxnId="{3B5BEE00-4ED0-9B4E-B1D1-D295744EDDDC}">
      <dgm:prSet/>
      <dgm:spPr/>
      <dgm:t>
        <a:bodyPr/>
        <a:lstStyle/>
        <a:p>
          <a:endParaRPr lang="en-US" sz="1800"/>
        </a:p>
      </dgm:t>
    </dgm:pt>
    <dgm:pt modelId="{0316AB4A-389F-8748-AD07-752DDAEFDBC8}">
      <dgm:prSet custT="1"/>
      <dgm:spPr/>
      <dgm:t>
        <a:bodyPr/>
        <a:lstStyle/>
        <a:p>
          <a:r>
            <a:rPr lang="en-US" sz="1800" dirty="0" smtClean="0"/>
            <a:t>Calculating Key Values</a:t>
          </a:r>
          <a:endParaRPr lang="en-US" sz="1800" dirty="0"/>
        </a:p>
      </dgm:t>
    </dgm:pt>
    <dgm:pt modelId="{2E09587A-B9D3-6044-A18A-EF41116F171C}" type="parTrans" cxnId="{B610EE58-CCCB-3A44-9CA5-740CA170EA06}">
      <dgm:prSet/>
      <dgm:spPr/>
      <dgm:t>
        <a:bodyPr/>
        <a:lstStyle/>
        <a:p>
          <a:endParaRPr lang="en-US" sz="1800"/>
        </a:p>
      </dgm:t>
    </dgm:pt>
    <dgm:pt modelId="{D5D93908-A029-1D42-B0C8-9B59B0976256}" type="sibTrans" cxnId="{B610EE58-CCCB-3A44-9CA5-740CA170EA06}">
      <dgm:prSet/>
      <dgm:spPr/>
      <dgm:t>
        <a:bodyPr/>
        <a:lstStyle/>
        <a:p>
          <a:endParaRPr lang="en-US" sz="1800"/>
        </a:p>
      </dgm:t>
    </dgm:pt>
    <dgm:pt modelId="{77E7937C-4519-704B-BD2E-3106F54543CC}">
      <dgm:prSet custT="1"/>
      <dgm:spPr/>
      <dgm:t>
        <a:bodyPr/>
        <a:lstStyle/>
        <a:p>
          <a:r>
            <a:rPr lang="en-US" sz="1800" dirty="0" smtClean="0"/>
            <a:t>Combing Data for Regressions</a:t>
          </a:r>
          <a:endParaRPr lang="en-US" sz="1800" dirty="0"/>
        </a:p>
      </dgm:t>
    </dgm:pt>
    <dgm:pt modelId="{F12268EA-F022-6342-8654-B226594C8221}" type="parTrans" cxnId="{E710B0A9-DE14-CF49-91B1-B57D1FEF8A6A}">
      <dgm:prSet/>
      <dgm:spPr/>
      <dgm:t>
        <a:bodyPr/>
        <a:lstStyle/>
        <a:p>
          <a:endParaRPr lang="en-US" sz="1800"/>
        </a:p>
      </dgm:t>
    </dgm:pt>
    <dgm:pt modelId="{C3C9E5D7-51FC-7143-8ECE-8171E0F86B84}" type="sibTrans" cxnId="{E710B0A9-DE14-CF49-91B1-B57D1FEF8A6A}">
      <dgm:prSet/>
      <dgm:spPr/>
      <dgm:t>
        <a:bodyPr/>
        <a:lstStyle/>
        <a:p>
          <a:endParaRPr lang="en-US" sz="1800"/>
        </a:p>
      </dgm:t>
    </dgm:pt>
    <dgm:pt modelId="{14132E51-D33F-8343-80C5-D758B9E31816}">
      <dgm:prSet phldrT="[Text]" custT="1"/>
      <dgm:spPr/>
      <dgm:t>
        <a:bodyPr/>
        <a:lstStyle/>
        <a:p>
          <a:r>
            <a:rPr lang="en-US" sz="1600" dirty="0" err="1" smtClean="0">
              <a:solidFill>
                <a:srgbClr val="17375E"/>
              </a:solidFill>
            </a:rPr>
            <a:t>Retrosheets</a:t>
          </a:r>
          <a:r>
            <a:rPr lang="en-US" sz="1600" dirty="0" smtClean="0">
              <a:solidFill>
                <a:srgbClr val="17375E"/>
              </a:solidFill>
            </a:rPr>
            <a:t> Ballpark data</a:t>
          </a:r>
          <a:endParaRPr lang="en-US" sz="1600" dirty="0">
            <a:solidFill>
              <a:srgbClr val="17375E"/>
            </a:solidFill>
          </a:endParaRPr>
        </a:p>
      </dgm:t>
    </dgm:pt>
    <dgm:pt modelId="{31425EEF-3D4A-054D-9AE3-637B3EB92356}" type="parTrans" cxnId="{3852D580-ECC4-6B48-BB97-B9722572E532}">
      <dgm:prSet/>
      <dgm:spPr/>
      <dgm:t>
        <a:bodyPr/>
        <a:lstStyle/>
        <a:p>
          <a:endParaRPr lang="en-US" sz="1800"/>
        </a:p>
      </dgm:t>
    </dgm:pt>
    <dgm:pt modelId="{322D30AC-D5F6-604C-B6FA-6DD008432A54}" type="sibTrans" cxnId="{3852D580-ECC4-6B48-BB97-B9722572E532}">
      <dgm:prSet/>
      <dgm:spPr/>
      <dgm:t>
        <a:bodyPr/>
        <a:lstStyle/>
        <a:p>
          <a:endParaRPr lang="en-US" sz="1800"/>
        </a:p>
      </dgm:t>
    </dgm:pt>
    <dgm:pt modelId="{F4F25863-A709-144D-8FF4-BD50235454FE}">
      <dgm:prSet custT="1"/>
      <dgm:spPr/>
      <dgm:t>
        <a:bodyPr/>
        <a:lstStyle/>
        <a:p>
          <a:r>
            <a:rPr lang="en-US" sz="1600" dirty="0" smtClean="0">
              <a:solidFill>
                <a:srgbClr val="17375E"/>
              </a:solidFill>
            </a:rPr>
            <a:t>SQL script to calculate Home Game number</a:t>
          </a:r>
          <a:endParaRPr lang="en-US" sz="1600" dirty="0">
            <a:solidFill>
              <a:srgbClr val="17375E"/>
            </a:solidFill>
          </a:endParaRPr>
        </a:p>
      </dgm:t>
    </dgm:pt>
    <dgm:pt modelId="{6F2235AD-349F-944E-AC0D-A712DF6DF981}" type="parTrans" cxnId="{84BC1CE7-EEB4-A745-8A49-2106AC987D26}">
      <dgm:prSet/>
      <dgm:spPr/>
      <dgm:t>
        <a:bodyPr/>
        <a:lstStyle/>
        <a:p>
          <a:endParaRPr lang="en-US" sz="1800"/>
        </a:p>
      </dgm:t>
    </dgm:pt>
    <dgm:pt modelId="{D07C1DE3-19C3-AF46-9E37-5BF54D2D6630}" type="sibTrans" cxnId="{84BC1CE7-EEB4-A745-8A49-2106AC987D26}">
      <dgm:prSet/>
      <dgm:spPr/>
      <dgm:t>
        <a:bodyPr/>
        <a:lstStyle/>
        <a:p>
          <a:endParaRPr lang="en-US" sz="1800"/>
        </a:p>
      </dgm:t>
    </dgm:pt>
    <dgm:pt modelId="{93F0D6C7-345A-6545-A0B2-2032C9DEAEB2}">
      <dgm:prSet custT="1"/>
      <dgm:spPr/>
      <dgm:t>
        <a:bodyPr/>
        <a:lstStyle/>
        <a:p>
          <a:r>
            <a:rPr lang="en-US" sz="1600" dirty="0" smtClean="0">
              <a:solidFill>
                <a:srgbClr val="17375E"/>
              </a:solidFill>
            </a:rPr>
            <a:t>Series of SQL scripts to append variables to single table</a:t>
          </a:r>
          <a:endParaRPr lang="en-US" sz="1600" dirty="0">
            <a:solidFill>
              <a:srgbClr val="17375E"/>
            </a:solidFill>
          </a:endParaRPr>
        </a:p>
      </dgm:t>
    </dgm:pt>
    <dgm:pt modelId="{893FA888-4EBF-E84E-BDD6-224BDCEC4A1A}" type="parTrans" cxnId="{8102D6AC-7A9A-5848-9ACC-D31413520CAA}">
      <dgm:prSet/>
      <dgm:spPr/>
      <dgm:t>
        <a:bodyPr/>
        <a:lstStyle/>
        <a:p>
          <a:endParaRPr lang="en-US" sz="1800"/>
        </a:p>
      </dgm:t>
    </dgm:pt>
    <dgm:pt modelId="{98846F57-5509-6E49-B57C-C4062CB6A930}" type="sibTrans" cxnId="{8102D6AC-7A9A-5848-9ACC-D31413520CAA}">
      <dgm:prSet/>
      <dgm:spPr/>
      <dgm:t>
        <a:bodyPr/>
        <a:lstStyle/>
        <a:p>
          <a:endParaRPr lang="en-US" sz="1800"/>
        </a:p>
      </dgm:t>
    </dgm:pt>
    <dgm:pt modelId="{567F96A9-6115-E642-8586-32178D5322A2}">
      <dgm:prSet phldrT="[Text]" custT="1"/>
      <dgm:spPr/>
      <dgm:t>
        <a:bodyPr/>
        <a:lstStyle/>
        <a:p>
          <a:r>
            <a:rPr lang="en-US" sz="1600" dirty="0" smtClean="0">
              <a:solidFill>
                <a:srgbClr val="17375E"/>
              </a:solidFill>
            </a:rPr>
            <a:t>Metro Area Populations</a:t>
          </a:r>
          <a:endParaRPr lang="en-US" sz="1600" dirty="0">
            <a:solidFill>
              <a:srgbClr val="17375E"/>
            </a:solidFill>
          </a:endParaRPr>
        </a:p>
      </dgm:t>
    </dgm:pt>
    <dgm:pt modelId="{B8D7D3A0-5AD9-B146-B02E-5420A2DBCB76}" type="parTrans" cxnId="{A7FB3060-5598-A54A-9C9C-0CC03872B1E8}">
      <dgm:prSet/>
      <dgm:spPr/>
      <dgm:t>
        <a:bodyPr/>
        <a:lstStyle/>
        <a:p>
          <a:endParaRPr lang="en-US"/>
        </a:p>
      </dgm:t>
    </dgm:pt>
    <dgm:pt modelId="{2664D0D6-B4F6-4C4B-8B11-2510FCE34686}" type="sibTrans" cxnId="{A7FB3060-5598-A54A-9C9C-0CC03872B1E8}">
      <dgm:prSet/>
      <dgm:spPr/>
      <dgm:t>
        <a:bodyPr/>
        <a:lstStyle/>
        <a:p>
          <a:endParaRPr lang="en-US"/>
        </a:p>
      </dgm:t>
    </dgm:pt>
    <dgm:pt modelId="{82C1A53B-DB96-9849-A130-52DA4B1DCA0C}">
      <dgm:prSet custT="1"/>
      <dgm:spPr/>
      <dgm:t>
        <a:bodyPr/>
        <a:lstStyle/>
        <a:p>
          <a:r>
            <a:rPr lang="en-US" sz="1600" dirty="0" smtClean="0">
              <a:solidFill>
                <a:srgbClr val="17375E"/>
              </a:solidFill>
            </a:rPr>
            <a:t>SQL script to calculate current wins for season</a:t>
          </a:r>
          <a:endParaRPr lang="en-US" sz="1600" dirty="0">
            <a:solidFill>
              <a:srgbClr val="17375E"/>
            </a:solidFill>
          </a:endParaRPr>
        </a:p>
      </dgm:t>
    </dgm:pt>
    <dgm:pt modelId="{06D73374-6192-4846-B536-F13C4337EA2E}" type="parTrans" cxnId="{0127FBBF-16A6-B84E-AEE9-D7FE8E01C51D}">
      <dgm:prSet/>
      <dgm:spPr/>
      <dgm:t>
        <a:bodyPr/>
        <a:lstStyle/>
        <a:p>
          <a:endParaRPr lang="en-US"/>
        </a:p>
      </dgm:t>
    </dgm:pt>
    <dgm:pt modelId="{A9D117A9-730D-2046-BD9F-55A34097FBC5}" type="sibTrans" cxnId="{0127FBBF-16A6-B84E-AEE9-D7FE8E01C51D}">
      <dgm:prSet/>
      <dgm:spPr/>
      <dgm:t>
        <a:bodyPr/>
        <a:lstStyle/>
        <a:p>
          <a:endParaRPr lang="en-US"/>
        </a:p>
      </dgm:t>
    </dgm:pt>
    <dgm:pt modelId="{56C4E9DF-E989-924D-8B42-1C3AA26E6E03}">
      <dgm:prSet custT="1"/>
      <dgm:spPr/>
      <dgm:t>
        <a:bodyPr/>
        <a:lstStyle/>
        <a:p>
          <a:r>
            <a:rPr lang="en-US" sz="1600" dirty="0" smtClean="0">
              <a:solidFill>
                <a:srgbClr val="17375E"/>
              </a:solidFill>
            </a:rPr>
            <a:t>Load information for both into tables</a:t>
          </a:r>
          <a:endParaRPr lang="en-US" sz="1600" dirty="0">
            <a:solidFill>
              <a:srgbClr val="17375E"/>
            </a:solidFill>
          </a:endParaRPr>
        </a:p>
      </dgm:t>
    </dgm:pt>
    <dgm:pt modelId="{650CFA5E-C6F7-9743-9AFF-B77541A0B7A9}" type="parTrans" cxnId="{7DA15BA7-7136-4440-8B7F-B3584E2210FA}">
      <dgm:prSet/>
      <dgm:spPr/>
      <dgm:t>
        <a:bodyPr/>
        <a:lstStyle/>
        <a:p>
          <a:endParaRPr lang="en-US"/>
        </a:p>
      </dgm:t>
    </dgm:pt>
    <dgm:pt modelId="{F73E3D3A-5B8E-E04A-A5B5-23EEC3DA805C}" type="sibTrans" cxnId="{7DA15BA7-7136-4440-8B7F-B3584E2210FA}">
      <dgm:prSet/>
      <dgm:spPr/>
      <dgm:t>
        <a:bodyPr/>
        <a:lstStyle/>
        <a:p>
          <a:endParaRPr lang="en-US"/>
        </a:p>
      </dgm:t>
    </dgm:pt>
    <dgm:pt modelId="{CE7B5252-B694-5746-9CFB-1580CC8C4C6F}">
      <dgm:prSet custT="1"/>
      <dgm:spPr/>
      <dgm:t>
        <a:bodyPr/>
        <a:lstStyle/>
        <a:p>
          <a:r>
            <a:rPr lang="en-US" sz="1600" dirty="0" smtClean="0">
              <a:solidFill>
                <a:srgbClr val="17375E"/>
              </a:solidFill>
            </a:rPr>
            <a:t>Used multiple scripts for easier debugging</a:t>
          </a:r>
          <a:endParaRPr lang="en-US" sz="1600" dirty="0">
            <a:solidFill>
              <a:srgbClr val="17375E"/>
            </a:solidFill>
          </a:endParaRPr>
        </a:p>
      </dgm:t>
    </dgm:pt>
    <dgm:pt modelId="{02064DED-9D84-0845-913F-3847DB9C5C5A}" type="parTrans" cxnId="{11240E94-CD2E-624C-84AE-84A75C843F7F}">
      <dgm:prSet/>
      <dgm:spPr/>
      <dgm:t>
        <a:bodyPr/>
        <a:lstStyle/>
        <a:p>
          <a:endParaRPr lang="en-US"/>
        </a:p>
      </dgm:t>
    </dgm:pt>
    <dgm:pt modelId="{178B668C-5351-2B45-A237-F88E3B941983}" type="sibTrans" cxnId="{11240E94-CD2E-624C-84AE-84A75C843F7F}">
      <dgm:prSet/>
      <dgm:spPr/>
      <dgm:t>
        <a:bodyPr/>
        <a:lstStyle/>
        <a:p>
          <a:endParaRPr lang="en-US"/>
        </a:p>
      </dgm:t>
    </dgm:pt>
    <dgm:pt modelId="{9B210BF6-B9DA-4543-8469-9C98C0989E79}">
      <dgm:prSet custT="1"/>
      <dgm:spPr/>
      <dgm:t>
        <a:bodyPr/>
        <a:lstStyle/>
        <a:p>
          <a:r>
            <a:rPr lang="en-US" sz="1600" dirty="0" smtClean="0">
              <a:solidFill>
                <a:srgbClr val="17375E"/>
              </a:solidFill>
            </a:rPr>
            <a:t>Output contents of table to txt file for use in R</a:t>
          </a:r>
          <a:endParaRPr lang="en-US" sz="1600" dirty="0">
            <a:solidFill>
              <a:srgbClr val="17375E"/>
            </a:solidFill>
          </a:endParaRPr>
        </a:p>
      </dgm:t>
    </dgm:pt>
    <dgm:pt modelId="{2A58B0C1-0EB6-C34C-A92C-21DE5619D9C4}" type="parTrans" cxnId="{D109A6CB-8518-1D4A-A5FB-9E520D9B72E5}">
      <dgm:prSet/>
      <dgm:spPr/>
      <dgm:t>
        <a:bodyPr/>
        <a:lstStyle/>
        <a:p>
          <a:endParaRPr lang="en-US"/>
        </a:p>
      </dgm:t>
    </dgm:pt>
    <dgm:pt modelId="{10D8E8E2-41F2-424A-8943-DCEADCDFFE69}" type="sibTrans" cxnId="{D109A6CB-8518-1D4A-A5FB-9E520D9B72E5}">
      <dgm:prSet/>
      <dgm:spPr/>
      <dgm:t>
        <a:bodyPr/>
        <a:lstStyle/>
        <a:p>
          <a:endParaRPr lang="en-US"/>
        </a:p>
      </dgm:t>
    </dgm:pt>
    <dgm:pt modelId="{6AF51F25-F1FD-614C-8A69-BAC7F25F1F9F}" type="pres">
      <dgm:prSet presAssocID="{50041CCE-527B-4B45-BB6D-605FB97D8EC3}" presName="Name0" presStyleCnt="0">
        <dgm:presLayoutVars>
          <dgm:dir/>
          <dgm:animLvl val="lvl"/>
          <dgm:resizeHandles val="exact"/>
        </dgm:presLayoutVars>
      </dgm:prSet>
      <dgm:spPr/>
    </dgm:pt>
    <dgm:pt modelId="{4B8D132B-7E27-A94D-AB44-1C0CB347AE32}" type="pres">
      <dgm:prSet presAssocID="{0946666D-C2E5-5A4F-8AB4-326C78FFA48E}" presName="linNode" presStyleCnt="0"/>
      <dgm:spPr/>
    </dgm:pt>
    <dgm:pt modelId="{06CB295B-F470-3549-A364-0AC8E398EF3D}" type="pres">
      <dgm:prSet presAssocID="{0946666D-C2E5-5A4F-8AB4-326C78FFA48E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C126D30F-E7CD-EF4A-86BD-FEAA98A434BC}" type="pres">
      <dgm:prSet presAssocID="{0946666D-C2E5-5A4F-8AB4-326C78FFA48E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F6046-70F4-8144-BFCC-C898D1E83C67}" type="pres">
      <dgm:prSet presAssocID="{6EBE6742-77C9-C44C-A037-59F17109760A}" presName="sp" presStyleCnt="0"/>
      <dgm:spPr/>
    </dgm:pt>
    <dgm:pt modelId="{99EA272D-06B2-844F-A59B-99236F7908B9}" type="pres">
      <dgm:prSet presAssocID="{37D2EA98-4708-7B4E-923E-6A569FC27F8B}" presName="linNode" presStyleCnt="0"/>
      <dgm:spPr/>
    </dgm:pt>
    <dgm:pt modelId="{BE2881A6-744A-8641-9865-0515FBE79A2E}" type="pres">
      <dgm:prSet presAssocID="{37D2EA98-4708-7B4E-923E-6A569FC27F8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F511082E-6C6C-6844-BAC9-984E7C6DBC94}" type="pres">
      <dgm:prSet presAssocID="{37D2EA98-4708-7B4E-923E-6A569FC27F8B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9562D-16C6-3D48-B1D4-9C2B1CB28074}" type="pres">
      <dgm:prSet presAssocID="{D4BD4E3A-0BDD-4F43-99AE-6C908AFC2B7C}" presName="sp" presStyleCnt="0"/>
      <dgm:spPr/>
    </dgm:pt>
    <dgm:pt modelId="{CC926D02-DDAD-6645-B2A2-F62F199CADD3}" type="pres">
      <dgm:prSet presAssocID="{3F81B659-4916-3F41-89C4-0700018BAC85}" presName="linNode" presStyleCnt="0"/>
      <dgm:spPr/>
    </dgm:pt>
    <dgm:pt modelId="{D9F88C6F-6E89-F648-9198-DF472A45C228}" type="pres">
      <dgm:prSet presAssocID="{3F81B659-4916-3F41-89C4-0700018BAC85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340F99D-AA2D-D64F-8C33-884FA6BB94E5}" type="pres">
      <dgm:prSet presAssocID="{3F81B659-4916-3F41-89C4-0700018BAC85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25F9D8-E57E-6049-9FD9-3927A450CE27}" type="pres">
      <dgm:prSet presAssocID="{9EDCFA83-E330-E549-AEE1-E35444FEE67B}" presName="sp" presStyleCnt="0"/>
      <dgm:spPr/>
    </dgm:pt>
    <dgm:pt modelId="{FA1E7B10-2669-0245-AC59-9CF09F9CE981}" type="pres">
      <dgm:prSet presAssocID="{0316AB4A-389F-8748-AD07-752DDAEFDBC8}" presName="linNode" presStyleCnt="0"/>
      <dgm:spPr/>
    </dgm:pt>
    <dgm:pt modelId="{CB6D9E83-BF26-6F40-9300-BC971AD5CC0B}" type="pres">
      <dgm:prSet presAssocID="{0316AB4A-389F-8748-AD07-752DDAEFDBC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D9EAC4A4-F16E-F64F-A5B7-9922405A6BFD}" type="pres">
      <dgm:prSet presAssocID="{0316AB4A-389F-8748-AD07-752DDAEFDBC8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BE6B7-DAE1-AC40-A5FA-FD5B2D00E06C}" type="pres">
      <dgm:prSet presAssocID="{D5D93908-A029-1D42-B0C8-9B59B0976256}" presName="sp" presStyleCnt="0"/>
      <dgm:spPr/>
    </dgm:pt>
    <dgm:pt modelId="{4CE89FB4-0CE9-BC4B-916D-D2E82C594C7F}" type="pres">
      <dgm:prSet presAssocID="{77E7937C-4519-704B-BD2E-3106F54543CC}" presName="linNode" presStyleCnt="0"/>
      <dgm:spPr/>
    </dgm:pt>
    <dgm:pt modelId="{E5B7E5B4-9CE0-B146-890E-F5EE87B3D72D}" type="pres">
      <dgm:prSet presAssocID="{77E7937C-4519-704B-BD2E-3106F54543C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A735FA4-6100-1F44-85A0-CDCB934D8D7E}" type="pres">
      <dgm:prSet presAssocID="{77E7937C-4519-704B-BD2E-3106F54543CC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5CC9A1-C127-BF43-B1B0-EEF01D3053CD}" type="presOf" srcId="{56C4E9DF-E989-924D-8B42-1C3AA26E6E03}" destId="{D9EAC4A4-F16E-F64F-A5B7-9922405A6BFD}" srcOrd="0" destOrd="2" presId="urn:microsoft.com/office/officeart/2005/8/layout/vList5"/>
    <dgm:cxn modelId="{F4CEDECE-DC53-B649-9698-183EFEA42496}" type="presOf" srcId="{CE7B5252-B694-5746-9CFB-1580CC8C4C6F}" destId="{1A735FA4-6100-1F44-85A0-CDCB934D8D7E}" srcOrd="0" destOrd="1" presId="urn:microsoft.com/office/officeart/2005/8/layout/vList5"/>
    <dgm:cxn modelId="{AAE7495D-2462-3C48-A882-95B788E38104}" type="presOf" srcId="{5DEAC32F-69B0-A54D-A5B1-66D2C3979E1D}" destId="{C126D30F-E7CD-EF4A-86BD-FEAA98A434BC}" srcOrd="0" destOrd="0" presId="urn:microsoft.com/office/officeart/2005/8/layout/vList5"/>
    <dgm:cxn modelId="{84BC1CE7-EEB4-A745-8A49-2106AC987D26}" srcId="{0316AB4A-389F-8748-AD07-752DDAEFDBC8}" destId="{F4F25863-A709-144D-8FF4-BD50235454FE}" srcOrd="0" destOrd="0" parTransId="{6F2235AD-349F-944E-AC0D-A712DF6DF981}" sibTransId="{D07C1DE3-19C3-AF46-9E37-5BF54D2D6630}"/>
    <dgm:cxn modelId="{30BD1D1B-71B6-DB45-95BE-AA39D209E4F7}" srcId="{50041CCE-527B-4B45-BB6D-605FB97D8EC3}" destId="{0946666D-C2E5-5A4F-8AB4-326C78FFA48E}" srcOrd="0" destOrd="0" parTransId="{581E464E-81B5-DB4D-B590-1DD399E8353B}" sibTransId="{6EBE6742-77C9-C44C-A037-59F17109760A}"/>
    <dgm:cxn modelId="{9C780D04-639A-8545-BF2D-FBA2B9387932}" srcId="{50041CCE-527B-4B45-BB6D-605FB97D8EC3}" destId="{3F81B659-4916-3F41-89C4-0700018BAC85}" srcOrd="2" destOrd="0" parTransId="{44328173-5932-BA49-AA87-D03AA5BE518D}" sibTransId="{9EDCFA83-E330-E549-AEE1-E35444FEE67B}"/>
    <dgm:cxn modelId="{B610EE58-CCCB-3A44-9CA5-740CA170EA06}" srcId="{50041CCE-527B-4B45-BB6D-605FB97D8EC3}" destId="{0316AB4A-389F-8748-AD07-752DDAEFDBC8}" srcOrd="3" destOrd="0" parTransId="{2E09587A-B9D3-6044-A18A-EF41116F171C}" sibTransId="{D5D93908-A029-1D42-B0C8-9B59B0976256}"/>
    <dgm:cxn modelId="{A3009F1B-B43D-AE4A-A62A-F04EAD4F2762}" srcId="{37D2EA98-4708-7B4E-923E-6A569FC27F8B}" destId="{7D97AE9D-DF13-0F41-ACB6-45A77F883687}" srcOrd="0" destOrd="0" parTransId="{F6EBC1A7-88B1-D041-9EE5-6018723D4250}" sibTransId="{BD38AFAB-A3FF-7E44-9E90-931EE01879EF}"/>
    <dgm:cxn modelId="{4C33E2FC-16AC-AF48-9ED6-D7E3B9644EB1}" type="presOf" srcId="{F4F25863-A709-144D-8FF4-BD50235454FE}" destId="{D9EAC4A4-F16E-F64F-A5B7-9922405A6BFD}" srcOrd="0" destOrd="0" presId="urn:microsoft.com/office/officeart/2005/8/layout/vList5"/>
    <dgm:cxn modelId="{069DDEB5-54DA-EC47-84E8-CD7F78D914FB}" type="presOf" srcId="{3F81B659-4916-3F41-89C4-0700018BAC85}" destId="{D9F88C6F-6E89-F648-9198-DF472A45C228}" srcOrd="0" destOrd="0" presId="urn:microsoft.com/office/officeart/2005/8/layout/vList5"/>
    <dgm:cxn modelId="{3852D580-ECC4-6B48-BB97-B9722572E532}" srcId="{0946666D-C2E5-5A4F-8AB4-326C78FFA48E}" destId="{14132E51-D33F-8343-80C5-D758B9E31816}" srcOrd="1" destOrd="0" parTransId="{31425EEF-3D4A-054D-9AE3-637B3EB92356}" sibTransId="{322D30AC-D5F6-604C-B6FA-6DD008432A54}"/>
    <dgm:cxn modelId="{A5B8CB46-5412-3348-900B-7508B68D476C}" type="presOf" srcId="{50041CCE-527B-4B45-BB6D-605FB97D8EC3}" destId="{6AF51F25-F1FD-614C-8A69-BAC7F25F1F9F}" srcOrd="0" destOrd="0" presId="urn:microsoft.com/office/officeart/2005/8/layout/vList5"/>
    <dgm:cxn modelId="{8102D6AC-7A9A-5848-9ACC-D31413520CAA}" srcId="{77E7937C-4519-704B-BD2E-3106F54543CC}" destId="{93F0D6C7-345A-6545-A0B2-2032C9DEAEB2}" srcOrd="0" destOrd="0" parTransId="{893FA888-4EBF-E84E-BDD6-224BDCEC4A1A}" sibTransId="{98846F57-5509-6E49-B57C-C4062CB6A930}"/>
    <dgm:cxn modelId="{F2A80817-5147-2E47-A1CB-ED8CE680004C}" type="presOf" srcId="{0316AB4A-389F-8748-AD07-752DDAEFDBC8}" destId="{CB6D9E83-BF26-6F40-9300-BC971AD5CC0B}" srcOrd="0" destOrd="0" presId="urn:microsoft.com/office/officeart/2005/8/layout/vList5"/>
    <dgm:cxn modelId="{0C2B9952-4E3B-6A48-8B46-AFD10181E3C7}" srcId="{50041CCE-527B-4B45-BB6D-605FB97D8EC3}" destId="{37D2EA98-4708-7B4E-923E-6A569FC27F8B}" srcOrd="1" destOrd="0" parTransId="{FD56FAA2-A1D1-C24A-B84C-F98A172BCCE6}" sibTransId="{D4BD4E3A-0BDD-4F43-99AE-6C908AFC2B7C}"/>
    <dgm:cxn modelId="{A6B08A8B-C0E4-774A-9835-965E6ADD01F0}" type="presOf" srcId="{9B210BF6-B9DA-4543-8469-9C98C0989E79}" destId="{1A735FA4-6100-1F44-85A0-CDCB934D8D7E}" srcOrd="0" destOrd="2" presId="urn:microsoft.com/office/officeart/2005/8/layout/vList5"/>
    <dgm:cxn modelId="{BD681429-6DB0-B74B-AFF7-B7F3088CA047}" type="presOf" srcId="{0946666D-C2E5-5A4F-8AB4-326C78FFA48E}" destId="{06CB295B-F470-3549-A364-0AC8E398EF3D}" srcOrd="0" destOrd="0" presId="urn:microsoft.com/office/officeart/2005/8/layout/vList5"/>
    <dgm:cxn modelId="{0B09BB9A-7EDA-D04D-9465-6DC433DC5707}" type="presOf" srcId="{82C1A53B-DB96-9849-A130-52DA4B1DCA0C}" destId="{D9EAC4A4-F16E-F64F-A5B7-9922405A6BFD}" srcOrd="0" destOrd="1" presId="urn:microsoft.com/office/officeart/2005/8/layout/vList5"/>
    <dgm:cxn modelId="{FF97235E-8401-214E-80BB-A9B0EC75EDEE}" srcId="{0946666D-C2E5-5A4F-8AB4-326C78FFA48E}" destId="{5DEAC32F-69B0-A54D-A5B1-66D2C3979E1D}" srcOrd="0" destOrd="0" parTransId="{133743CE-8EE9-D145-8EE3-D8DC9FF0F874}" sibTransId="{6235BA94-2C47-EE42-921C-19B7D822D048}"/>
    <dgm:cxn modelId="{D109A6CB-8518-1D4A-A5FB-9E520D9B72E5}" srcId="{77E7937C-4519-704B-BD2E-3106F54543CC}" destId="{9B210BF6-B9DA-4543-8469-9C98C0989E79}" srcOrd="2" destOrd="0" parTransId="{2A58B0C1-0EB6-C34C-A92C-21DE5619D9C4}" sibTransId="{10D8E8E2-41F2-424A-8943-DCEADCDFFE69}"/>
    <dgm:cxn modelId="{E5C0EE15-C8F4-E24A-9747-71EAFC963530}" type="presOf" srcId="{37D2EA98-4708-7B4E-923E-6A569FC27F8B}" destId="{BE2881A6-744A-8641-9865-0515FBE79A2E}" srcOrd="0" destOrd="0" presId="urn:microsoft.com/office/officeart/2005/8/layout/vList5"/>
    <dgm:cxn modelId="{D51DE7C7-ECE0-E549-8201-900B88F49BAA}" type="presOf" srcId="{14132E51-D33F-8343-80C5-D758B9E31816}" destId="{C126D30F-E7CD-EF4A-86BD-FEAA98A434BC}" srcOrd="0" destOrd="1" presId="urn:microsoft.com/office/officeart/2005/8/layout/vList5"/>
    <dgm:cxn modelId="{3B5BEE00-4ED0-9B4E-B1D1-D295744EDDDC}" srcId="{3F81B659-4916-3F41-89C4-0700018BAC85}" destId="{034BE5EA-A57F-AC41-B55D-510DFE6CC220}" srcOrd="0" destOrd="0" parTransId="{0376E6B8-323A-174D-82B2-CDD55F19BC27}" sibTransId="{C948BB51-612E-8146-8E90-C2B8704E0E16}"/>
    <dgm:cxn modelId="{D6F79E40-9784-D841-A11B-64E7C9CDEE65}" type="presOf" srcId="{93F0D6C7-345A-6545-A0B2-2032C9DEAEB2}" destId="{1A735FA4-6100-1F44-85A0-CDCB934D8D7E}" srcOrd="0" destOrd="0" presId="urn:microsoft.com/office/officeart/2005/8/layout/vList5"/>
    <dgm:cxn modelId="{A7FB3060-5598-A54A-9C9C-0CC03872B1E8}" srcId="{0946666D-C2E5-5A4F-8AB4-326C78FFA48E}" destId="{567F96A9-6115-E642-8586-32178D5322A2}" srcOrd="2" destOrd="0" parTransId="{B8D7D3A0-5AD9-B146-B02E-5420A2DBCB76}" sibTransId="{2664D0D6-B4F6-4C4B-8B11-2510FCE34686}"/>
    <dgm:cxn modelId="{AFC67D76-85CF-944D-9221-3493E7865D99}" type="presOf" srcId="{567F96A9-6115-E642-8586-32178D5322A2}" destId="{C126D30F-E7CD-EF4A-86BD-FEAA98A434BC}" srcOrd="0" destOrd="2" presId="urn:microsoft.com/office/officeart/2005/8/layout/vList5"/>
    <dgm:cxn modelId="{7DA15BA7-7136-4440-8B7F-B3584E2210FA}" srcId="{0316AB4A-389F-8748-AD07-752DDAEFDBC8}" destId="{56C4E9DF-E989-924D-8B42-1C3AA26E6E03}" srcOrd="2" destOrd="0" parTransId="{650CFA5E-C6F7-9743-9AFF-B77541A0B7A9}" sibTransId="{F73E3D3A-5B8E-E04A-A5B5-23EEC3DA805C}"/>
    <dgm:cxn modelId="{39094AF6-6806-094B-A703-684DED1D4252}" type="presOf" srcId="{034BE5EA-A57F-AC41-B55D-510DFE6CC220}" destId="{3340F99D-AA2D-D64F-8C33-884FA6BB94E5}" srcOrd="0" destOrd="0" presId="urn:microsoft.com/office/officeart/2005/8/layout/vList5"/>
    <dgm:cxn modelId="{E710B0A9-DE14-CF49-91B1-B57D1FEF8A6A}" srcId="{50041CCE-527B-4B45-BB6D-605FB97D8EC3}" destId="{77E7937C-4519-704B-BD2E-3106F54543CC}" srcOrd="4" destOrd="0" parTransId="{F12268EA-F022-6342-8654-B226594C8221}" sibTransId="{C3C9E5D7-51FC-7143-8ECE-8171E0F86B84}"/>
    <dgm:cxn modelId="{0127FBBF-16A6-B84E-AEE9-D7FE8E01C51D}" srcId="{0316AB4A-389F-8748-AD07-752DDAEFDBC8}" destId="{82C1A53B-DB96-9849-A130-52DA4B1DCA0C}" srcOrd="1" destOrd="0" parTransId="{06D73374-6192-4846-B536-F13C4337EA2E}" sibTransId="{A9D117A9-730D-2046-BD9F-55A34097FBC5}"/>
    <dgm:cxn modelId="{11240E94-CD2E-624C-84AE-84A75C843F7F}" srcId="{77E7937C-4519-704B-BD2E-3106F54543CC}" destId="{CE7B5252-B694-5746-9CFB-1580CC8C4C6F}" srcOrd="1" destOrd="0" parTransId="{02064DED-9D84-0845-913F-3847DB9C5C5A}" sibTransId="{178B668C-5351-2B45-A237-F88E3B941983}"/>
    <dgm:cxn modelId="{03B800DF-6D9A-6F43-B863-A814C0DD4118}" type="presOf" srcId="{77E7937C-4519-704B-BD2E-3106F54543CC}" destId="{E5B7E5B4-9CE0-B146-890E-F5EE87B3D72D}" srcOrd="0" destOrd="0" presId="urn:microsoft.com/office/officeart/2005/8/layout/vList5"/>
    <dgm:cxn modelId="{06AE4168-5252-6943-A0A2-9D2976488068}" type="presOf" srcId="{7D97AE9D-DF13-0F41-ACB6-45A77F883687}" destId="{F511082E-6C6C-6844-BAC9-984E7C6DBC94}" srcOrd="0" destOrd="0" presId="urn:microsoft.com/office/officeart/2005/8/layout/vList5"/>
    <dgm:cxn modelId="{ACC370F3-12CF-AD41-B224-E12B1E04AD8B}" type="presParOf" srcId="{6AF51F25-F1FD-614C-8A69-BAC7F25F1F9F}" destId="{4B8D132B-7E27-A94D-AB44-1C0CB347AE32}" srcOrd="0" destOrd="0" presId="urn:microsoft.com/office/officeart/2005/8/layout/vList5"/>
    <dgm:cxn modelId="{3B674F5E-B0BC-554F-85BE-83AA50FB6893}" type="presParOf" srcId="{4B8D132B-7E27-A94D-AB44-1C0CB347AE32}" destId="{06CB295B-F470-3549-A364-0AC8E398EF3D}" srcOrd="0" destOrd="0" presId="urn:microsoft.com/office/officeart/2005/8/layout/vList5"/>
    <dgm:cxn modelId="{C90D3081-91EB-0B4C-BBCE-2426A5769C6F}" type="presParOf" srcId="{4B8D132B-7E27-A94D-AB44-1C0CB347AE32}" destId="{C126D30F-E7CD-EF4A-86BD-FEAA98A434BC}" srcOrd="1" destOrd="0" presId="urn:microsoft.com/office/officeart/2005/8/layout/vList5"/>
    <dgm:cxn modelId="{83AFA523-4B78-0A44-9840-AFC555FFE95E}" type="presParOf" srcId="{6AF51F25-F1FD-614C-8A69-BAC7F25F1F9F}" destId="{0FCF6046-70F4-8144-BFCC-C898D1E83C67}" srcOrd="1" destOrd="0" presId="urn:microsoft.com/office/officeart/2005/8/layout/vList5"/>
    <dgm:cxn modelId="{49B3D783-400F-A140-9B12-787BF25F1102}" type="presParOf" srcId="{6AF51F25-F1FD-614C-8A69-BAC7F25F1F9F}" destId="{99EA272D-06B2-844F-A59B-99236F7908B9}" srcOrd="2" destOrd="0" presId="urn:microsoft.com/office/officeart/2005/8/layout/vList5"/>
    <dgm:cxn modelId="{76F2866A-6CF7-BC46-AE96-035DE4DB081E}" type="presParOf" srcId="{99EA272D-06B2-844F-A59B-99236F7908B9}" destId="{BE2881A6-744A-8641-9865-0515FBE79A2E}" srcOrd="0" destOrd="0" presId="urn:microsoft.com/office/officeart/2005/8/layout/vList5"/>
    <dgm:cxn modelId="{1B07A7CF-9DC3-594D-95AD-521727589337}" type="presParOf" srcId="{99EA272D-06B2-844F-A59B-99236F7908B9}" destId="{F511082E-6C6C-6844-BAC9-984E7C6DBC94}" srcOrd="1" destOrd="0" presId="urn:microsoft.com/office/officeart/2005/8/layout/vList5"/>
    <dgm:cxn modelId="{30189905-5524-704D-AE8C-DB89A3C280DC}" type="presParOf" srcId="{6AF51F25-F1FD-614C-8A69-BAC7F25F1F9F}" destId="{A6A9562D-16C6-3D48-B1D4-9C2B1CB28074}" srcOrd="3" destOrd="0" presId="urn:microsoft.com/office/officeart/2005/8/layout/vList5"/>
    <dgm:cxn modelId="{22BBE923-E7D6-4444-BAF9-02DE04550CC3}" type="presParOf" srcId="{6AF51F25-F1FD-614C-8A69-BAC7F25F1F9F}" destId="{CC926D02-DDAD-6645-B2A2-F62F199CADD3}" srcOrd="4" destOrd="0" presId="urn:microsoft.com/office/officeart/2005/8/layout/vList5"/>
    <dgm:cxn modelId="{38ECA4EE-BC7D-574C-A4DB-30B9CAF1FD13}" type="presParOf" srcId="{CC926D02-DDAD-6645-B2A2-F62F199CADD3}" destId="{D9F88C6F-6E89-F648-9198-DF472A45C228}" srcOrd="0" destOrd="0" presId="urn:microsoft.com/office/officeart/2005/8/layout/vList5"/>
    <dgm:cxn modelId="{D7E8ABAD-7302-DB4A-8EB8-58D2A34118B4}" type="presParOf" srcId="{CC926D02-DDAD-6645-B2A2-F62F199CADD3}" destId="{3340F99D-AA2D-D64F-8C33-884FA6BB94E5}" srcOrd="1" destOrd="0" presId="urn:microsoft.com/office/officeart/2005/8/layout/vList5"/>
    <dgm:cxn modelId="{C7907F44-38DF-664F-9113-C72BBC9FF2FE}" type="presParOf" srcId="{6AF51F25-F1FD-614C-8A69-BAC7F25F1F9F}" destId="{3E25F9D8-E57E-6049-9FD9-3927A450CE27}" srcOrd="5" destOrd="0" presId="urn:microsoft.com/office/officeart/2005/8/layout/vList5"/>
    <dgm:cxn modelId="{5B501F88-6908-B24F-8458-2A62E45776F9}" type="presParOf" srcId="{6AF51F25-F1FD-614C-8A69-BAC7F25F1F9F}" destId="{FA1E7B10-2669-0245-AC59-9CF09F9CE981}" srcOrd="6" destOrd="0" presId="urn:microsoft.com/office/officeart/2005/8/layout/vList5"/>
    <dgm:cxn modelId="{64E4FCB1-908D-9D44-9426-2FBB7442BF58}" type="presParOf" srcId="{FA1E7B10-2669-0245-AC59-9CF09F9CE981}" destId="{CB6D9E83-BF26-6F40-9300-BC971AD5CC0B}" srcOrd="0" destOrd="0" presId="urn:microsoft.com/office/officeart/2005/8/layout/vList5"/>
    <dgm:cxn modelId="{30CBCF07-2A12-4E4F-8B85-23236F7C31DB}" type="presParOf" srcId="{FA1E7B10-2669-0245-AC59-9CF09F9CE981}" destId="{D9EAC4A4-F16E-F64F-A5B7-9922405A6BFD}" srcOrd="1" destOrd="0" presId="urn:microsoft.com/office/officeart/2005/8/layout/vList5"/>
    <dgm:cxn modelId="{569B8EF7-DB64-944E-9044-0F89D6C32083}" type="presParOf" srcId="{6AF51F25-F1FD-614C-8A69-BAC7F25F1F9F}" destId="{583BE6B7-DAE1-AC40-A5FA-FD5B2D00E06C}" srcOrd="7" destOrd="0" presId="urn:microsoft.com/office/officeart/2005/8/layout/vList5"/>
    <dgm:cxn modelId="{8CE8542A-04E8-DD40-A989-B9D4161ADC0F}" type="presParOf" srcId="{6AF51F25-F1FD-614C-8A69-BAC7F25F1F9F}" destId="{4CE89FB4-0CE9-BC4B-916D-D2E82C594C7F}" srcOrd="8" destOrd="0" presId="urn:microsoft.com/office/officeart/2005/8/layout/vList5"/>
    <dgm:cxn modelId="{A8A9F5F7-FF75-7548-A948-411CA05AEF9B}" type="presParOf" srcId="{4CE89FB4-0CE9-BC4B-916D-D2E82C594C7F}" destId="{E5B7E5B4-9CE0-B146-890E-F5EE87B3D72D}" srcOrd="0" destOrd="0" presId="urn:microsoft.com/office/officeart/2005/8/layout/vList5"/>
    <dgm:cxn modelId="{3F025799-5A15-EF44-87BB-716B0DFF8BA7}" type="presParOf" srcId="{4CE89FB4-0CE9-BC4B-916D-D2E82C594C7F}" destId="{1A735FA4-6100-1F44-85A0-CDCB934D8D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6D30F-E7CD-EF4A-86BD-FEAA98A434BC}">
      <dsp:nvSpPr>
        <dsp:cNvPr id="0" name=""/>
        <dsp:cNvSpPr/>
      </dsp:nvSpPr>
      <dsp:spPr>
        <a:xfrm rot="5400000">
          <a:off x="5221666" y="-2141282"/>
          <a:ext cx="804891" cy="529328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>
              <a:solidFill>
                <a:srgbClr val="17375E"/>
              </a:solidFill>
            </a:rPr>
            <a:t>Retrosheets</a:t>
          </a:r>
          <a:r>
            <a:rPr lang="en-US" sz="1600" kern="1200" dirty="0" smtClean="0">
              <a:solidFill>
                <a:srgbClr val="17375E"/>
              </a:solidFill>
            </a:rPr>
            <a:t> Game Logs</a:t>
          </a:r>
          <a:endParaRPr lang="en-US" sz="1600" kern="1200" dirty="0">
            <a:solidFill>
              <a:srgbClr val="17375E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>
              <a:solidFill>
                <a:srgbClr val="17375E"/>
              </a:solidFill>
            </a:rPr>
            <a:t>Retrosheets</a:t>
          </a:r>
          <a:r>
            <a:rPr lang="en-US" sz="1600" kern="1200" dirty="0" smtClean="0">
              <a:solidFill>
                <a:srgbClr val="17375E"/>
              </a:solidFill>
            </a:rPr>
            <a:t> Ballpark data</a:t>
          </a:r>
          <a:endParaRPr lang="en-US" sz="1600" kern="1200" dirty="0">
            <a:solidFill>
              <a:srgbClr val="17375E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17375E"/>
              </a:solidFill>
            </a:rPr>
            <a:t>Metro Area Populations</a:t>
          </a:r>
          <a:endParaRPr lang="en-US" sz="1600" kern="1200" dirty="0">
            <a:solidFill>
              <a:srgbClr val="17375E"/>
            </a:solidFill>
          </a:endParaRPr>
        </a:p>
      </dsp:txBody>
      <dsp:txXfrm rot="-5400000">
        <a:off x="2977471" y="142205"/>
        <a:ext cx="5253990" cy="726307"/>
      </dsp:txXfrm>
    </dsp:sp>
    <dsp:sp modelId="{06CB295B-F470-3549-A364-0AC8E398EF3D}">
      <dsp:nvSpPr>
        <dsp:cNvPr id="0" name=""/>
        <dsp:cNvSpPr/>
      </dsp:nvSpPr>
      <dsp:spPr>
        <a:xfrm>
          <a:off x="0" y="2301"/>
          <a:ext cx="2977471" cy="100611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Getting Source Data</a:t>
          </a:r>
          <a:endParaRPr lang="en-US" sz="1800" kern="1200" dirty="0"/>
        </a:p>
      </dsp:txBody>
      <dsp:txXfrm>
        <a:off x="49114" y="51415"/>
        <a:ext cx="2879243" cy="907886"/>
      </dsp:txXfrm>
    </dsp:sp>
    <dsp:sp modelId="{F511082E-6C6C-6844-BAC9-984E7C6DBC94}">
      <dsp:nvSpPr>
        <dsp:cNvPr id="0" name=""/>
        <dsp:cNvSpPr/>
      </dsp:nvSpPr>
      <dsp:spPr>
        <a:xfrm rot="5400000">
          <a:off x="5221666" y="-1084862"/>
          <a:ext cx="804891" cy="529328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17375E"/>
              </a:solidFill>
            </a:rPr>
            <a:t>R script to subset game logs for relevant data to analyze and format to load in database</a:t>
          </a:r>
          <a:endParaRPr lang="en-US" sz="1600" kern="1200" dirty="0">
            <a:solidFill>
              <a:srgbClr val="17375E"/>
            </a:solidFill>
          </a:endParaRPr>
        </a:p>
      </dsp:txBody>
      <dsp:txXfrm rot="-5400000">
        <a:off x="2977471" y="1198625"/>
        <a:ext cx="5253990" cy="726307"/>
      </dsp:txXfrm>
    </dsp:sp>
    <dsp:sp modelId="{BE2881A6-744A-8641-9865-0515FBE79A2E}">
      <dsp:nvSpPr>
        <dsp:cNvPr id="0" name=""/>
        <dsp:cNvSpPr/>
      </dsp:nvSpPr>
      <dsp:spPr>
        <a:xfrm>
          <a:off x="0" y="1058721"/>
          <a:ext cx="2977471" cy="10061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Cleaning Data</a:t>
          </a:r>
          <a:endParaRPr lang="en-US" sz="1800" kern="1200" dirty="0"/>
        </a:p>
      </dsp:txBody>
      <dsp:txXfrm>
        <a:off x="49114" y="1107835"/>
        <a:ext cx="2879243" cy="907886"/>
      </dsp:txXfrm>
    </dsp:sp>
    <dsp:sp modelId="{3340F99D-AA2D-D64F-8C33-884FA6BB94E5}">
      <dsp:nvSpPr>
        <dsp:cNvPr id="0" name=""/>
        <dsp:cNvSpPr/>
      </dsp:nvSpPr>
      <dsp:spPr>
        <a:xfrm rot="5400000">
          <a:off x="5221666" y="-28442"/>
          <a:ext cx="804891" cy="529328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17375E"/>
              </a:solidFill>
            </a:rPr>
            <a:t>Create SQL queries to create and load tables for source data</a:t>
          </a:r>
          <a:endParaRPr lang="en-US" sz="1600" kern="1200" dirty="0">
            <a:solidFill>
              <a:srgbClr val="17375E"/>
            </a:solidFill>
          </a:endParaRPr>
        </a:p>
      </dsp:txBody>
      <dsp:txXfrm rot="-5400000">
        <a:off x="2977471" y="2255045"/>
        <a:ext cx="5253990" cy="726307"/>
      </dsp:txXfrm>
    </dsp:sp>
    <dsp:sp modelId="{D9F88C6F-6E89-F648-9198-DF472A45C228}">
      <dsp:nvSpPr>
        <dsp:cNvPr id="0" name=""/>
        <dsp:cNvSpPr/>
      </dsp:nvSpPr>
      <dsp:spPr>
        <a:xfrm>
          <a:off x="0" y="2115141"/>
          <a:ext cx="2977471" cy="10061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Storing Data</a:t>
          </a:r>
          <a:endParaRPr lang="en-US" sz="1800" kern="1200" dirty="0"/>
        </a:p>
      </dsp:txBody>
      <dsp:txXfrm>
        <a:off x="49114" y="2164255"/>
        <a:ext cx="2879243" cy="907886"/>
      </dsp:txXfrm>
    </dsp:sp>
    <dsp:sp modelId="{D9EAC4A4-F16E-F64F-A5B7-9922405A6BFD}">
      <dsp:nvSpPr>
        <dsp:cNvPr id="0" name=""/>
        <dsp:cNvSpPr/>
      </dsp:nvSpPr>
      <dsp:spPr>
        <a:xfrm rot="5400000">
          <a:off x="5221666" y="1027977"/>
          <a:ext cx="804891" cy="529328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17375E"/>
              </a:solidFill>
            </a:rPr>
            <a:t>SQL script to calculate Home Game number</a:t>
          </a:r>
          <a:endParaRPr lang="en-US" sz="1600" kern="1200" dirty="0">
            <a:solidFill>
              <a:srgbClr val="17375E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17375E"/>
              </a:solidFill>
            </a:rPr>
            <a:t>SQL script to calculate current wins for season</a:t>
          </a:r>
          <a:endParaRPr lang="en-US" sz="1600" kern="1200" dirty="0">
            <a:solidFill>
              <a:srgbClr val="17375E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17375E"/>
              </a:solidFill>
            </a:rPr>
            <a:t>Load information for both into tables</a:t>
          </a:r>
          <a:endParaRPr lang="en-US" sz="1600" kern="1200" dirty="0">
            <a:solidFill>
              <a:srgbClr val="17375E"/>
            </a:solidFill>
          </a:endParaRPr>
        </a:p>
      </dsp:txBody>
      <dsp:txXfrm rot="-5400000">
        <a:off x="2977471" y="3311464"/>
        <a:ext cx="5253990" cy="726307"/>
      </dsp:txXfrm>
    </dsp:sp>
    <dsp:sp modelId="{CB6D9E83-BF26-6F40-9300-BC971AD5CC0B}">
      <dsp:nvSpPr>
        <dsp:cNvPr id="0" name=""/>
        <dsp:cNvSpPr/>
      </dsp:nvSpPr>
      <dsp:spPr>
        <a:xfrm>
          <a:off x="0" y="3171561"/>
          <a:ext cx="2977471" cy="10061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Calculating Key Values</a:t>
          </a:r>
          <a:endParaRPr lang="en-US" sz="1800" kern="1200" dirty="0"/>
        </a:p>
      </dsp:txBody>
      <dsp:txXfrm>
        <a:off x="49114" y="3220675"/>
        <a:ext cx="2879243" cy="907886"/>
      </dsp:txXfrm>
    </dsp:sp>
    <dsp:sp modelId="{1A735FA4-6100-1F44-85A0-CDCB934D8D7E}">
      <dsp:nvSpPr>
        <dsp:cNvPr id="0" name=""/>
        <dsp:cNvSpPr/>
      </dsp:nvSpPr>
      <dsp:spPr>
        <a:xfrm rot="5400000">
          <a:off x="5221666" y="2084397"/>
          <a:ext cx="804891" cy="5293282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17375E"/>
              </a:solidFill>
            </a:rPr>
            <a:t>Series of SQL scripts to append variables to single table</a:t>
          </a:r>
          <a:endParaRPr lang="en-US" sz="1600" kern="1200" dirty="0">
            <a:solidFill>
              <a:srgbClr val="17375E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17375E"/>
              </a:solidFill>
            </a:rPr>
            <a:t>Used multiple scripts for easier debugging</a:t>
          </a:r>
          <a:endParaRPr lang="en-US" sz="1600" kern="1200" dirty="0">
            <a:solidFill>
              <a:srgbClr val="17375E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17375E"/>
              </a:solidFill>
            </a:rPr>
            <a:t>Output contents of table to txt file for use in R</a:t>
          </a:r>
          <a:endParaRPr lang="en-US" sz="1600" kern="1200" dirty="0">
            <a:solidFill>
              <a:srgbClr val="17375E"/>
            </a:solidFill>
          </a:endParaRPr>
        </a:p>
      </dsp:txBody>
      <dsp:txXfrm rot="-5400000">
        <a:off x="2977471" y="4367884"/>
        <a:ext cx="5253990" cy="726307"/>
      </dsp:txXfrm>
    </dsp:sp>
    <dsp:sp modelId="{E5B7E5B4-9CE0-B146-890E-F5EE87B3D72D}">
      <dsp:nvSpPr>
        <dsp:cNvPr id="0" name=""/>
        <dsp:cNvSpPr/>
      </dsp:nvSpPr>
      <dsp:spPr>
        <a:xfrm>
          <a:off x="0" y="4227981"/>
          <a:ext cx="2977471" cy="10061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Combing Data for Regressions</a:t>
          </a:r>
          <a:endParaRPr lang="en-US" sz="1800" kern="1200" dirty="0"/>
        </a:p>
      </dsp:txBody>
      <dsp:txXfrm>
        <a:off x="49114" y="4277095"/>
        <a:ext cx="2879243" cy="907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2B0DB-04DB-D54D-9BB6-E17CB809F174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9170C-B0F8-8B41-AEBC-37545A637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0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5D92EE-D45C-484C-9027-169AA81F473C}" type="slidenum">
              <a:rPr lang="en-US">
                <a:latin typeface="Calibri" charset="0"/>
              </a:rPr>
              <a:pPr eaLnBrk="1" hangingPunct="1"/>
              <a:t>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B4C-4BF3-4F44-92EF-C3BD6B75F15E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2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B4C-4BF3-4F44-92EF-C3BD6B75F15E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B4C-4BF3-4F44-92EF-C3BD6B75F15E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3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B4C-4BF3-4F44-92EF-C3BD6B75F15E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88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B4C-4BF3-4F44-92EF-C3BD6B75F15E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6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B4C-4BF3-4F44-92EF-C3BD6B75F15E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7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B4C-4BF3-4F44-92EF-C3BD6B75F15E}" type="datetimeFigureOut">
              <a:rPr lang="en-US" smtClean="0"/>
              <a:t>4/15/15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0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B4C-4BF3-4F44-92EF-C3BD6B75F15E}" type="datetimeFigureOut">
              <a:rPr lang="en-US" smtClean="0"/>
              <a:t>4/15/15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B4C-4BF3-4F44-92EF-C3BD6B75F15E}" type="datetimeFigureOut">
              <a:rPr lang="en-US" smtClean="0"/>
              <a:t>4/15/15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2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B4C-4BF3-4F44-92EF-C3BD6B75F15E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6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5B4C-4BF3-4F44-92EF-C3BD6B75F15E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6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13"/>
          <p:cNvSpPr/>
          <p:nvPr userDrawn="1"/>
        </p:nvSpPr>
        <p:spPr bwMode="auto">
          <a:xfrm>
            <a:off x="120650" y="107950"/>
            <a:ext cx="8891588" cy="6642100"/>
          </a:xfrm>
          <a:prstGeom prst="round2DiagRect">
            <a:avLst>
              <a:gd name="adj1" fmla="val 3979"/>
              <a:gd name="adj2" fmla="val 0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6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9202"/>
            <a:ext cx="8229600" cy="465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A5B4C-4BF3-4F44-92EF-C3BD6B75F15E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A7931-3647-1447-82BE-B0517E384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3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evinshea/Snacks" TargetMode="External"/><Relationship Id="rId3" Type="http://schemas.openxmlformats.org/officeDocument/2006/relationships/hyperlink" Target="https://github.com/kevinshea/MLB_Attendan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7"/>
          <p:cNvSpPr txBox="1">
            <a:spLocks noChangeArrowheads="1"/>
          </p:cNvSpPr>
          <p:nvPr/>
        </p:nvSpPr>
        <p:spPr>
          <a:xfrm>
            <a:off x="2743200" y="2667000"/>
            <a:ext cx="6248400" cy="1725613"/>
          </a:xfrm>
          <a:prstGeom prst="rect">
            <a:avLst/>
          </a:prstGeom>
          <a:ln/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7F7F7F"/>
                </a:solidFill>
              </a:rPr>
              <a:t>Snack Shopper Data</a:t>
            </a:r>
            <a:endParaRPr lang="en-US" sz="2400" b="1" dirty="0" smtClean="0">
              <a:solidFill>
                <a:srgbClr val="7F7F7F"/>
              </a:solidFill>
              <a:latin typeface="+mn-lt"/>
              <a:ea typeface="+mn-ea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7F7F7F"/>
                </a:solidFill>
              </a:rPr>
              <a:t>And</a:t>
            </a:r>
            <a:endParaRPr lang="en-US" sz="2400" b="1" dirty="0" smtClean="0">
              <a:solidFill>
                <a:srgbClr val="7F7F7F"/>
              </a:solidFill>
              <a:latin typeface="+mn-lt"/>
              <a:ea typeface="+mn-ea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7F7F7F"/>
                </a:solidFill>
              </a:rPr>
              <a:t>MLB Attendance</a:t>
            </a:r>
            <a:endParaRPr lang="en-US" sz="2400" b="1" dirty="0">
              <a:solidFill>
                <a:srgbClr val="7F7F7F"/>
              </a:solidFill>
              <a:latin typeface="+mn-lt"/>
              <a:ea typeface="+mn-ea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8" name="Rectangle 16"/>
          <p:cNvSpPr txBox="1">
            <a:spLocks noChangeArrowheads="1"/>
          </p:cNvSpPr>
          <p:nvPr/>
        </p:nvSpPr>
        <p:spPr>
          <a:xfrm>
            <a:off x="2763838" y="1752600"/>
            <a:ext cx="6227762" cy="914400"/>
          </a:xfrm>
          <a:prstGeom prst="rect">
            <a:avLst/>
          </a:prstGeom>
          <a:ln/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Exploratory Analysis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1751"/>
          <p:cNvSpPr>
            <a:spLocks noChangeArrowheads="1"/>
          </p:cNvSpPr>
          <p:nvPr/>
        </p:nvSpPr>
        <p:spPr bwMode="gray">
          <a:xfrm>
            <a:off x="2590800" y="4391025"/>
            <a:ext cx="5932488" cy="8207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5000"/>
              </a:lnSpc>
              <a:spcAft>
                <a:spcPct val="5000"/>
              </a:spcAft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Kevin Shea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- April 2015</a:t>
            </a:r>
          </a:p>
          <a:p>
            <a:pPr>
              <a:lnSpc>
                <a:spcPct val="95000"/>
              </a:lnSpc>
              <a:spcAft>
                <a:spcPct val="5000"/>
              </a:spcAft>
              <a:defRPr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95000"/>
              </a:lnSpc>
              <a:spcAft>
                <a:spcPct val="5000"/>
              </a:spcAft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mail: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shea.kevin.m@gmail.com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494507" y="3542506"/>
            <a:ext cx="38862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84" y="2089342"/>
            <a:ext cx="1778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2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Income Analysis of Clusters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19203"/>
            <a:ext cx="8229600" cy="2639220"/>
          </a:xfrm>
        </p:spPr>
        <p:txBody>
          <a:bodyPr/>
          <a:lstStyle/>
          <a:p>
            <a:r>
              <a:rPr lang="en-US" dirty="0" smtClean="0"/>
              <a:t>Infrequent shoppers lack of purchases does not appear to be driven by income</a:t>
            </a:r>
          </a:p>
          <a:p>
            <a:r>
              <a:rPr lang="en-US" dirty="0" smtClean="0"/>
              <a:t>Cost Conscious lowest among top-2 income brackets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8" y="4120095"/>
            <a:ext cx="8499631" cy="21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6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Marketing Assessment - Entertainers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91" y="3955819"/>
            <a:ext cx="8559019" cy="242195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896386" y="4581852"/>
            <a:ext cx="790414" cy="29157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202874"/>
            <a:ext cx="802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17375E"/>
                </a:solidFill>
              </a:rPr>
              <a:t>High purchase amounts across multip</a:t>
            </a:r>
            <a:r>
              <a:rPr lang="en-US" sz="2000" dirty="0" smtClean="0">
                <a:solidFill>
                  <a:srgbClr val="17375E"/>
                </a:solidFill>
              </a:rPr>
              <a:t>le categories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7375E"/>
                </a:solidFill>
              </a:rPr>
              <a:t>O</a:t>
            </a:r>
            <a:r>
              <a:rPr lang="en-US" sz="2000" dirty="0" smtClean="0">
                <a:solidFill>
                  <a:srgbClr val="17375E"/>
                </a:solidFill>
              </a:rPr>
              <a:t>nly group with 2 snacks in double digits</a:t>
            </a:r>
          </a:p>
        </p:txBody>
      </p:sp>
      <p:sp>
        <p:nvSpPr>
          <p:cNvPr id="11" name="Oval 10"/>
          <p:cNvSpPr/>
          <p:nvPr/>
        </p:nvSpPr>
        <p:spPr>
          <a:xfrm>
            <a:off x="7896386" y="5025826"/>
            <a:ext cx="790414" cy="29157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8034981" y="5660902"/>
            <a:ext cx="638014" cy="29157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8007916" y="4819270"/>
            <a:ext cx="638014" cy="29157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0" y="2180472"/>
            <a:ext cx="5986687" cy="1626599"/>
            <a:chOff x="781478" y="2085902"/>
            <a:chExt cx="5986687" cy="1626599"/>
          </a:xfrm>
        </p:grpSpPr>
        <p:sp>
          <p:nvSpPr>
            <p:cNvPr id="6" name="Rectangle 5"/>
            <p:cNvSpPr/>
            <p:nvPr/>
          </p:nvSpPr>
          <p:spPr>
            <a:xfrm>
              <a:off x="781478" y="2679701"/>
              <a:ext cx="5986687" cy="1032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defTabSz="914400">
                <a:buFont typeface="Arial"/>
                <a:buChar char="•"/>
              </a:pPr>
              <a:r>
                <a:rPr lang="en-US" kern="0" dirty="0">
                  <a:solidFill>
                    <a:srgbClr val="17375E"/>
                  </a:solidFill>
                </a:rPr>
                <a:t>Combo </a:t>
              </a:r>
              <a:r>
                <a:rPr lang="en-US" kern="0" dirty="0" smtClean="0">
                  <a:solidFill>
                    <a:srgbClr val="17375E"/>
                  </a:solidFill>
                </a:rPr>
                <a:t>coupons </a:t>
              </a:r>
              <a:r>
                <a:rPr lang="en-US" kern="0" dirty="0">
                  <a:solidFill>
                    <a:srgbClr val="17375E"/>
                  </a:solidFill>
                </a:rPr>
                <a:t>for </a:t>
              </a:r>
              <a:r>
                <a:rPr lang="en-US" kern="0" dirty="0" smtClean="0">
                  <a:solidFill>
                    <a:srgbClr val="17375E"/>
                  </a:solidFill>
                </a:rPr>
                <a:t>chips </a:t>
              </a:r>
              <a:r>
                <a:rPr lang="en-US" kern="0" dirty="0">
                  <a:solidFill>
                    <a:srgbClr val="17375E"/>
                  </a:solidFill>
                </a:rPr>
                <a:t>and </a:t>
              </a:r>
              <a:r>
                <a:rPr lang="en-US" kern="0" dirty="0" smtClean="0">
                  <a:solidFill>
                    <a:srgbClr val="17375E"/>
                  </a:solidFill>
                </a:rPr>
                <a:t>dip</a:t>
              </a:r>
              <a:endParaRPr lang="en-US" kern="0" dirty="0">
                <a:solidFill>
                  <a:srgbClr val="17375E"/>
                </a:solidFill>
              </a:endParaRPr>
            </a:p>
            <a:p>
              <a:pPr marL="285750" lvl="0" indent="-285750" defTabSz="914400">
                <a:buFont typeface="Arial"/>
                <a:buChar char="•"/>
              </a:pPr>
              <a:r>
                <a:rPr lang="en-US" kern="0" dirty="0">
                  <a:solidFill>
                    <a:srgbClr val="17375E"/>
                  </a:solidFill>
                </a:rPr>
                <a:t>Display </a:t>
              </a:r>
              <a:r>
                <a:rPr lang="en-US" kern="0" dirty="0" smtClean="0">
                  <a:solidFill>
                    <a:srgbClr val="17375E"/>
                  </a:solidFill>
                </a:rPr>
                <a:t>nachos </a:t>
              </a:r>
              <a:r>
                <a:rPr lang="en-US" kern="0" dirty="0">
                  <a:solidFill>
                    <a:srgbClr val="17375E"/>
                  </a:solidFill>
                </a:rPr>
                <a:t>near new snack products to help drive sales</a:t>
              </a:r>
            </a:p>
            <a:p>
              <a:pPr algn="ctr"/>
              <a:endParaRPr lang="en-US" dirty="0">
                <a:solidFill>
                  <a:srgbClr val="17375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81478" y="2085902"/>
              <a:ext cx="5986687" cy="5937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Potential Marketing Responses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867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Marketing Assessment – Infrequent Shoppers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3400" y="1295400"/>
            <a:ext cx="3486002" cy="3135871"/>
            <a:chOff x="533400" y="1295400"/>
            <a:chExt cx="3486002" cy="3135871"/>
          </a:xfrm>
        </p:grpSpPr>
        <p:sp>
          <p:nvSpPr>
            <p:cNvPr id="5" name="Rectangle 4"/>
            <p:cNvSpPr/>
            <p:nvPr/>
          </p:nvSpPr>
          <p:spPr>
            <a:xfrm>
              <a:off x="533400" y="1295400"/>
              <a:ext cx="3486002" cy="56741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What We Know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400" y="1864376"/>
              <a:ext cx="3486002" cy="25668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Spend least among clusters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Visit least among clusters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Lack of spend and visits doesn’t appear to be driven by lack of money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Household size was not statistically significantly different from other clusters</a:t>
              </a:r>
            </a:p>
            <a:p>
              <a:pPr marL="285750" indent="-285750">
                <a:buFont typeface="Arial"/>
                <a:buChar char="•"/>
              </a:pPr>
              <a:endParaRPr lang="en-US" dirty="0">
                <a:solidFill>
                  <a:srgbClr val="17375E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08974" y="1295400"/>
            <a:ext cx="3502807" cy="3135871"/>
            <a:chOff x="4708974" y="1295400"/>
            <a:chExt cx="3502807" cy="3135871"/>
          </a:xfrm>
        </p:grpSpPr>
        <p:sp>
          <p:nvSpPr>
            <p:cNvPr id="6" name="Rectangle 5"/>
            <p:cNvSpPr/>
            <p:nvPr/>
          </p:nvSpPr>
          <p:spPr>
            <a:xfrm>
              <a:off x="4725779" y="1295400"/>
              <a:ext cx="3486002" cy="56741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What Might be the Reasons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08974" y="1864376"/>
              <a:ext cx="3486002" cy="25668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Prefer different supermarket chain</a:t>
              </a: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solidFill>
                  <a:srgbClr val="17375E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Store proximity</a:t>
              </a: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solidFill>
                  <a:srgbClr val="17375E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Product selection</a:t>
              </a:r>
            </a:p>
            <a:p>
              <a:pPr marL="285750" indent="-285750">
                <a:buFont typeface="Arial"/>
                <a:buChar char="•"/>
              </a:pPr>
              <a:endParaRPr lang="en-US" dirty="0">
                <a:solidFill>
                  <a:srgbClr val="17375E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Low calorie diets???</a:t>
              </a: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solidFill>
                  <a:srgbClr val="17375E"/>
                </a:solidFill>
              </a:endParaRPr>
            </a:p>
            <a:p>
              <a:pPr marL="285750" indent="-285750">
                <a:buFont typeface="Arial"/>
                <a:buChar char="•"/>
              </a:pPr>
              <a:endParaRPr lang="en-US" dirty="0">
                <a:solidFill>
                  <a:srgbClr val="17375E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3400" y="4892843"/>
            <a:ext cx="7661576" cy="1648217"/>
            <a:chOff x="533400" y="4892843"/>
            <a:chExt cx="7661576" cy="1648217"/>
          </a:xfrm>
        </p:grpSpPr>
        <p:sp>
          <p:nvSpPr>
            <p:cNvPr id="9" name="Rectangle 8"/>
            <p:cNvSpPr/>
            <p:nvPr/>
          </p:nvSpPr>
          <p:spPr>
            <a:xfrm>
              <a:off x="533400" y="4892843"/>
              <a:ext cx="7661576" cy="56741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What We Need to Understand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0800000" flipV="1">
              <a:off x="533400" y="5450542"/>
              <a:ext cx="7661576" cy="10905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Why people choose a supermarket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What motivates their purchase choices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What can bring bring people to our store</a:t>
              </a:r>
              <a:endParaRPr lang="en-US" dirty="0">
                <a:solidFill>
                  <a:srgbClr val="17375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49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Baseball Attendance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05" y="1641711"/>
            <a:ext cx="6607190" cy="400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7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Analysis of game-by-game attendance for MLB teams 2001-2014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Utilized </a:t>
            </a:r>
            <a:r>
              <a:rPr lang="en-US" dirty="0" err="1" smtClean="0"/>
              <a:t>Retrosheets</a:t>
            </a:r>
            <a:r>
              <a:rPr lang="en-US" dirty="0" smtClean="0"/>
              <a:t> game logs for primary data set of attendance and results for individual games</a:t>
            </a:r>
          </a:p>
          <a:p>
            <a:endParaRPr lang="en-US" dirty="0"/>
          </a:p>
          <a:p>
            <a:r>
              <a:rPr lang="en-US" dirty="0" smtClean="0"/>
              <a:t>Loaded game logs into MySQL database to allow for easier study</a:t>
            </a:r>
          </a:p>
          <a:p>
            <a:endParaRPr lang="en-US" dirty="0" smtClean="0"/>
          </a:p>
          <a:p>
            <a:r>
              <a:rPr lang="en-US" dirty="0" smtClean="0"/>
              <a:t>Utilized </a:t>
            </a:r>
            <a:r>
              <a:rPr lang="en-US" dirty="0" err="1" smtClean="0"/>
              <a:t>Lahman</a:t>
            </a:r>
            <a:r>
              <a:rPr lang="en-US" dirty="0" smtClean="0"/>
              <a:t> database of MLB statistics for additional variables</a:t>
            </a:r>
          </a:p>
          <a:p>
            <a:endParaRPr lang="en-US" dirty="0"/>
          </a:p>
          <a:p>
            <a:r>
              <a:rPr lang="en-US" dirty="0" smtClean="0"/>
              <a:t>Data comprised over 34,000 observations</a:t>
            </a:r>
          </a:p>
          <a:p>
            <a:endParaRPr lang="en-US" dirty="0"/>
          </a:p>
          <a:p>
            <a:r>
              <a:rPr lang="en-US" dirty="0" smtClean="0"/>
              <a:t>Created R scripts to perform regressions of multiple factors for all MLB teams as a set as well as individual teams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396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impacts MLB Attendance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29276"/>
            <a:ext cx="3447663" cy="59443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Variables Analyzed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472325"/>
            <a:ext cx="3447663" cy="2229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Prior Attendance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Prior Season’s Wins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Current Wins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Team Salary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Age of Ballpark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Population of City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11719" y="1729276"/>
            <a:ext cx="3447663" cy="59443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Variables to be Analyzed Later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1719" y="2472325"/>
            <a:ext cx="3447663" cy="2229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Ticket Prices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Day of Week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Day or Night Game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Promotions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Opponent Team Popularity</a:t>
            </a:r>
            <a:endParaRPr lang="en-US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73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50751"/>
            <a:ext cx="8229600" cy="756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our data ready to analyze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11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Data Table to Analyze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01592819"/>
              </p:ext>
            </p:extLst>
          </p:nvPr>
        </p:nvGraphicFramePr>
        <p:xfrm>
          <a:off x="416046" y="1288919"/>
          <a:ext cx="8270754" cy="5236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3817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82741"/>
            <a:ext cx="8229600" cy="129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our data. Let’s do some regressions!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37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Regression across all MLB teams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0751"/>
            <a:ext cx="3213100" cy="2578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2956" y="1540137"/>
            <a:ext cx="478311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Including all factors explains only 46% of the variation in attendance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7375E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Prior Attendance appears to hold the most predictive value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7375E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Likely significant correlation between variables, as the sum of the individual R-squares are significantly less than the R-square of the model using all variables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985180"/>
            <a:ext cx="8338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7375E"/>
                </a:solidFill>
              </a:rPr>
              <a:t>Linear Model Formula for All Variables:</a:t>
            </a:r>
          </a:p>
          <a:p>
            <a:endParaRPr lang="en-US" dirty="0" smtClean="0">
              <a:solidFill>
                <a:srgbClr val="17375E"/>
              </a:solidFill>
            </a:endParaRPr>
          </a:p>
          <a:p>
            <a:r>
              <a:rPr lang="en-US" dirty="0">
                <a:solidFill>
                  <a:srgbClr val="17375E"/>
                </a:solidFill>
              </a:rPr>
              <a:t> </a:t>
            </a:r>
            <a:r>
              <a:rPr lang="en-US" dirty="0" smtClean="0">
                <a:solidFill>
                  <a:srgbClr val="17375E"/>
                </a:solidFill>
              </a:rPr>
              <a:t>0.0001*</a:t>
            </a:r>
            <a:r>
              <a:rPr lang="en-US" dirty="0" err="1" smtClean="0">
                <a:solidFill>
                  <a:srgbClr val="17375E"/>
                </a:solidFill>
              </a:rPr>
              <a:t>Team_Salary</a:t>
            </a:r>
            <a:r>
              <a:rPr lang="en-US" dirty="0" smtClean="0">
                <a:solidFill>
                  <a:srgbClr val="17375E"/>
                </a:solidFill>
              </a:rPr>
              <a:t> + 0.4312*</a:t>
            </a:r>
            <a:r>
              <a:rPr lang="en-US" dirty="0" err="1" smtClean="0">
                <a:solidFill>
                  <a:srgbClr val="17375E"/>
                </a:solidFill>
              </a:rPr>
              <a:t>Prior_Attendance</a:t>
            </a:r>
            <a:r>
              <a:rPr lang="en-US" dirty="0" smtClean="0">
                <a:solidFill>
                  <a:srgbClr val="17375E"/>
                </a:solidFill>
              </a:rPr>
              <a:t> + 29.41*</a:t>
            </a:r>
            <a:r>
              <a:rPr lang="en-US" dirty="0" err="1" smtClean="0">
                <a:solidFill>
                  <a:srgbClr val="17375E"/>
                </a:solidFill>
              </a:rPr>
              <a:t>Current_Wins</a:t>
            </a:r>
            <a:r>
              <a:rPr lang="en-US" dirty="0" smtClean="0">
                <a:solidFill>
                  <a:srgbClr val="17375E"/>
                </a:solidFill>
              </a:rPr>
              <a:t> + 	108.21*</a:t>
            </a:r>
            <a:r>
              <a:rPr lang="en-US" dirty="0" err="1" smtClean="0">
                <a:solidFill>
                  <a:srgbClr val="17375E"/>
                </a:solidFill>
              </a:rPr>
              <a:t>Prior_Wins</a:t>
            </a:r>
            <a:r>
              <a:rPr lang="en-US" dirty="0" smtClean="0">
                <a:solidFill>
                  <a:srgbClr val="17375E"/>
                </a:solidFill>
              </a:rPr>
              <a:t> + 0.0001*Population + 6.88*</a:t>
            </a:r>
            <a:r>
              <a:rPr lang="en-US" dirty="0" err="1" smtClean="0">
                <a:solidFill>
                  <a:srgbClr val="17375E"/>
                </a:solidFill>
              </a:rPr>
              <a:t>Park.Age</a:t>
            </a:r>
            <a:r>
              <a:rPr lang="en-US" dirty="0" smtClean="0">
                <a:solidFill>
                  <a:srgbClr val="17375E"/>
                </a:solidFill>
              </a:rPr>
              <a:t> + 1,340.57</a:t>
            </a:r>
            <a:endParaRPr lang="en-US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5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to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Exploratory Analysis </a:t>
            </a:r>
            <a:r>
              <a:rPr lang="en-US" dirty="0" smtClean="0"/>
              <a:t>of Snack Purchases</a:t>
            </a:r>
          </a:p>
          <a:p>
            <a:pPr lvl="1"/>
            <a:r>
              <a:rPr lang="en-US" dirty="0" smtClean="0"/>
              <a:t>K-means clusters</a:t>
            </a:r>
          </a:p>
          <a:p>
            <a:pPr lvl="1"/>
            <a:r>
              <a:rPr lang="en-US" dirty="0" smtClean="0"/>
              <a:t>Crosstab Analysis</a:t>
            </a:r>
            <a:endParaRPr lang="en-US" dirty="0" smtClean="0"/>
          </a:p>
          <a:p>
            <a:pPr lvl="1"/>
            <a:r>
              <a:rPr lang="en-US" dirty="0" smtClean="0"/>
              <a:t>Marketing </a:t>
            </a:r>
            <a:r>
              <a:rPr lang="en-US" dirty="0" smtClean="0"/>
              <a:t>Implications</a:t>
            </a:r>
            <a:endParaRPr lang="en-US" dirty="0" smtClean="0"/>
          </a:p>
          <a:p>
            <a:r>
              <a:rPr lang="en-US" dirty="0" smtClean="0"/>
              <a:t>Understanding MLB Attendance</a:t>
            </a:r>
          </a:p>
          <a:p>
            <a:pPr lvl="1"/>
            <a:r>
              <a:rPr lang="en-US" dirty="0" smtClean="0"/>
              <a:t>Building </a:t>
            </a:r>
            <a:r>
              <a:rPr lang="en-US" dirty="0" smtClean="0"/>
              <a:t>a regression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Data </a:t>
            </a:r>
            <a:r>
              <a:rPr lang="en-US" dirty="0" smtClean="0"/>
              <a:t>Wrangling with SQL and R</a:t>
            </a:r>
            <a:endParaRPr lang="en-US" dirty="0" smtClean="0"/>
          </a:p>
          <a:p>
            <a:pPr lvl="1"/>
            <a:r>
              <a:rPr lang="en-US" dirty="0" smtClean="0"/>
              <a:t>Assessment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80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R-Square Values for Each Team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19" y="1103099"/>
            <a:ext cx="7475467" cy="47332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" y="6363197"/>
            <a:ext cx="8041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Note: Marlins excluded from individual team data set due to complications with name change from Florida to Miami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71219" y="5849820"/>
            <a:ext cx="8215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R-square </a:t>
            </a:r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for </a:t>
            </a:r>
            <a:r>
              <a:rPr lang="en-US" sz="14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Prior </a:t>
            </a:r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Attendance + </a:t>
            </a:r>
            <a:r>
              <a:rPr lang="en-US" sz="14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Prior </a:t>
            </a:r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Wins + </a:t>
            </a:r>
            <a:r>
              <a:rPr lang="en-US" sz="14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Current </a:t>
            </a:r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Wins + </a:t>
            </a:r>
            <a:r>
              <a:rPr lang="en-US" sz="14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Team </a:t>
            </a:r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Salary + </a:t>
            </a:r>
            <a:r>
              <a:rPr lang="en-US" sz="14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Park </a:t>
            </a:r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Age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7174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99405" y="1810336"/>
            <a:ext cx="8190752" cy="4580713"/>
            <a:chOff x="299405" y="1810336"/>
            <a:chExt cx="8190752" cy="45807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405" y="1810336"/>
              <a:ext cx="8054129" cy="458071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268" y="2012985"/>
              <a:ext cx="747380" cy="7473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23790" r="25083"/>
            <a:stretch/>
          </p:blipFill>
          <p:spPr>
            <a:xfrm>
              <a:off x="7485842" y="2760365"/>
              <a:ext cx="756256" cy="7765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7833" y="3580142"/>
              <a:ext cx="762324" cy="7623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8397" y="4363721"/>
              <a:ext cx="861864" cy="8054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1739" y="5142180"/>
              <a:ext cx="529272" cy="70763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Which team ranks highest for each variable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457200" y="1515711"/>
            <a:ext cx="77848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F497D">
                    <a:lumMod val="75000"/>
                  </a:srgbClr>
                </a:solidFill>
                <a:ea typeface="+mj-ea"/>
                <a:cs typeface="+mj-cs"/>
              </a:rPr>
              <a:t>Max R</a:t>
            </a:r>
            <a:r>
              <a:rPr lang="en-US" sz="2000" b="1" baseline="30000" dirty="0">
                <a:solidFill>
                  <a:srgbClr val="1F497D">
                    <a:lumMod val="75000"/>
                  </a:srgbClr>
                </a:solidFill>
                <a:ea typeface="+mj-ea"/>
                <a:cs typeface="+mj-cs"/>
              </a:rPr>
              <a:t>2</a:t>
            </a:r>
            <a:r>
              <a:rPr lang="en-US" sz="2000" b="1" dirty="0">
                <a:solidFill>
                  <a:srgbClr val="1F497D">
                    <a:lumMod val="75000"/>
                  </a:srgbClr>
                </a:solidFill>
                <a:ea typeface="+mj-ea"/>
                <a:cs typeface="+mj-cs"/>
              </a:rPr>
              <a:t> Values for Each Variable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915821"/>
            <a:ext cx="778489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53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2696469" y="1022422"/>
            <a:ext cx="3897209" cy="5542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Looking at the Cleveland Indians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53" y="3969618"/>
            <a:ext cx="4122672" cy="22974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820" y="3971885"/>
            <a:ext cx="4114046" cy="22951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7200" y="1188878"/>
            <a:ext cx="80821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Compared to other teams the Indians had a high R</a:t>
            </a:r>
            <a:r>
              <a:rPr lang="en-US" baseline="30000" dirty="0" smtClean="0">
                <a:solidFill>
                  <a:srgbClr val="17375E"/>
                </a:solidFill>
              </a:rPr>
              <a:t>2</a:t>
            </a:r>
            <a:r>
              <a:rPr lang="en-US" dirty="0" smtClean="0">
                <a:solidFill>
                  <a:srgbClr val="17375E"/>
                </a:solidFill>
              </a:rPr>
              <a:t> for Current Wins, Park Age, and Prior Attendance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These results suggest that Cleveland has a core set of fans that come year after year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Winning should bring in more fans, but don’t expect much to carryover into the next year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Payroll has a limited impact on attendance</a:t>
            </a:r>
          </a:p>
        </p:txBody>
      </p:sp>
    </p:spTree>
    <p:extLst>
      <p:ext uri="{BB962C8B-B14F-4D97-AF65-F5344CB8AC3E}">
        <p14:creationId xmlns:p14="http://schemas.microsoft.com/office/powerpoint/2010/main" val="309282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assess these regressions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995487" y="1607685"/>
            <a:ext cx="2986072" cy="4147563"/>
            <a:chOff x="594512" y="1202386"/>
            <a:chExt cx="2986072" cy="4147563"/>
          </a:xfrm>
        </p:grpSpPr>
        <p:sp>
          <p:nvSpPr>
            <p:cNvPr id="4" name="Rectangle 3"/>
            <p:cNvSpPr/>
            <p:nvPr/>
          </p:nvSpPr>
          <p:spPr>
            <a:xfrm>
              <a:off x="594512" y="1202386"/>
              <a:ext cx="2986072" cy="85112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What seems good</a:t>
              </a:r>
              <a:endParaRPr lang="en-US" sz="2000" b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94512" y="2161596"/>
              <a:ext cx="2986072" cy="31883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Explains close to half, which seems reasonable</a:t>
              </a: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solidFill>
                  <a:srgbClr val="17375E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Prior Attendance having a big impact passes the “smell test”</a:t>
              </a: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solidFill>
                  <a:srgbClr val="17375E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Provides good starting point for more comprehensive model</a:t>
              </a: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solidFill>
                  <a:srgbClr val="17375E"/>
                </a:solidFill>
              </a:endParaRPr>
            </a:p>
            <a:p>
              <a:pPr marL="285750" indent="-285750">
                <a:buFont typeface="Arial"/>
                <a:buChar char="•"/>
              </a:pPr>
              <a:endParaRPr lang="en-US" dirty="0">
                <a:solidFill>
                  <a:srgbClr val="17375E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85142" y="1607685"/>
            <a:ext cx="3009323" cy="4147563"/>
            <a:chOff x="3817825" y="1202386"/>
            <a:chExt cx="3009323" cy="4147563"/>
          </a:xfrm>
        </p:grpSpPr>
        <p:sp>
          <p:nvSpPr>
            <p:cNvPr id="7" name="Rectangle 6"/>
            <p:cNvSpPr/>
            <p:nvPr/>
          </p:nvSpPr>
          <p:spPr>
            <a:xfrm>
              <a:off x="3841076" y="1202386"/>
              <a:ext cx="2986072" cy="85112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What needs to be understood</a:t>
              </a:r>
              <a:endParaRPr lang="en-US" sz="20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17825" y="2161596"/>
              <a:ext cx="2986072" cy="31883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How the variables interact</a:t>
              </a: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solidFill>
                  <a:srgbClr val="17375E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Expected park age to be driver for teams with new stadiums – doesn’t appear to be the case</a:t>
              </a: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solidFill>
                  <a:srgbClr val="17375E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17375E"/>
                  </a:solidFill>
                </a:rPr>
                <a:t>Impacts of other variable such as price</a:t>
              </a: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solidFill>
                  <a:srgbClr val="17375E"/>
                </a:solidFill>
              </a:endParaRP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solidFill>
                  <a:srgbClr val="17375E"/>
                </a:solidFill>
              </a:endParaRPr>
            </a:p>
            <a:p>
              <a:pPr marL="285750" indent="-285750">
                <a:buFont typeface="Arial"/>
                <a:buChar char="•"/>
              </a:pPr>
              <a:endParaRPr lang="en-US" dirty="0">
                <a:solidFill>
                  <a:srgbClr val="17375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420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17375E"/>
                </a:solidFill>
              </a:rPr>
              <a:t>The following links provide access to data files and scripts created to produce the analysis in this presentation.</a:t>
            </a:r>
            <a:endParaRPr lang="en-US" sz="2000" dirty="0" smtClean="0">
              <a:solidFill>
                <a:srgbClr val="17375E"/>
              </a:solidFill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://github.com/kevinshea/</a:t>
            </a:r>
            <a:r>
              <a:rPr lang="en-US" sz="2000" dirty="0" smtClean="0">
                <a:hlinkClick r:id="rId2"/>
              </a:rPr>
              <a:t>Snacks</a:t>
            </a:r>
            <a:endParaRPr lang="en-US" sz="2000" dirty="0" smtClean="0"/>
          </a:p>
          <a:p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github.com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kevinshea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MLB_Attendance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443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Snack Purchase Analysis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59160"/>
            <a:ext cx="7696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2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Random Sample of </a:t>
            </a:r>
            <a:r>
              <a:rPr lang="en-US" dirty="0" smtClean="0"/>
              <a:t>26 weeks of transaction data for 650 </a:t>
            </a:r>
            <a:r>
              <a:rPr lang="en-US" dirty="0" smtClean="0"/>
              <a:t>store </a:t>
            </a:r>
            <a:r>
              <a:rPr lang="en-US" dirty="0" smtClean="0"/>
              <a:t>shoppers </a:t>
            </a:r>
            <a:r>
              <a:rPr lang="en-US" dirty="0" smtClean="0"/>
              <a:t>of </a:t>
            </a:r>
            <a:r>
              <a:rPr lang="en-US" dirty="0" smtClean="0"/>
              <a:t>a particular chain of supermarkets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Cluster analysis divided groups into 6 segments</a:t>
            </a:r>
          </a:p>
          <a:p>
            <a:endParaRPr lang="en-US" dirty="0" smtClean="0"/>
          </a:p>
          <a:p>
            <a:r>
              <a:rPr lang="en-US" dirty="0" smtClean="0"/>
              <a:t>Analysis of differences between clusters for:</a:t>
            </a:r>
            <a:endParaRPr lang="en-US" dirty="0" smtClean="0"/>
          </a:p>
          <a:p>
            <a:pPr lvl="1"/>
            <a:r>
              <a:rPr lang="en-US" dirty="0" smtClean="0"/>
              <a:t>Types of Bag Snacks purchased</a:t>
            </a:r>
          </a:p>
          <a:p>
            <a:pPr lvl="1"/>
            <a:r>
              <a:rPr lang="en-US" dirty="0" smtClean="0"/>
              <a:t>Amount spent on each type of Bag Snack</a:t>
            </a:r>
          </a:p>
          <a:p>
            <a:pPr lvl="1"/>
            <a:r>
              <a:rPr lang="en-US" dirty="0" smtClean="0"/>
              <a:t>Total amount spent on Bag Snacks</a:t>
            </a:r>
          </a:p>
          <a:p>
            <a:pPr lvl="1"/>
            <a:r>
              <a:rPr lang="en-US" dirty="0" smtClean="0"/>
              <a:t>Frequency of Bag Snacks purchase</a:t>
            </a:r>
          </a:p>
          <a:p>
            <a:pPr lvl="1"/>
            <a:r>
              <a:rPr lang="en-US" dirty="0" smtClean="0"/>
              <a:t>Amount of time spent at supermarket</a:t>
            </a:r>
          </a:p>
          <a:p>
            <a:pPr lvl="1"/>
            <a:r>
              <a:rPr lang="en-US" dirty="0" smtClean="0"/>
              <a:t>Total number of visits to the supermarket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Tools used – R and Excel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268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 how many clusters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0" y="1203828"/>
            <a:ext cx="5273172" cy="5273172"/>
            <a:chOff x="1935414" y="1203828"/>
            <a:chExt cx="5273172" cy="5273172"/>
          </a:xfrm>
        </p:grpSpPr>
        <p:pic>
          <p:nvPicPr>
            <p:cNvPr id="5" name="Picture 4" descr="number_of_cluster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414" y="1203828"/>
              <a:ext cx="5273172" cy="5273172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3934388" y="4776785"/>
              <a:ext cx="400341" cy="34514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853264" y="1819695"/>
            <a:ext cx="2833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Wrote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R script to calculate Sum of Squares and produce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chart</a:t>
            </a:r>
          </a:p>
          <a:p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Utilized “elbow-test” to choose number of clusters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4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 of K-means Cluster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91" y="1553620"/>
            <a:ext cx="8559019" cy="24219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1" y="4307703"/>
            <a:ext cx="2755900" cy="2095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97617" y="4307703"/>
            <a:ext cx="478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7375E"/>
                </a:solidFill>
              </a:rPr>
              <a:t>Utilized R-function: </a:t>
            </a:r>
            <a:r>
              <a:rPr lang="en-US" dirty="0" err="1" smtClean="0">
                <a:solidFill>
                  <a:srgbClr val="17375E"/>
                </a:solidFill>
              </a:rPr>
              <a:t>kmeans</a:t>
            </a:r>
            <a:r>
              <a:rPr lang="en-US" dirty="0">
                <a:solidFill>
                  <a:srgbClr val="17375E"/>
                </a:solidFill>
              </a:rPr>
              <a:t>(</a:t>
            </a:r>
            <a:r>
              <a:rPr lang="en-US" dirty="0" err="1">
                <a:solidFill>
                  <a:srgbClr val="17375E"/>
                </a:solidFill>
              </a:rPr>
              <a:t>snack_purchase</a:t>
            </a:r>
            <a:r>
              <a:rPr lang="en-US" dirty="0">
                <a:solidFill>
                  <a:srgbClr val="17375E"/>
                </a:solidFill>
              </a:rPr>
              <a:t>, 6</a:t>
            </a:r>
            <a:r>
              <a:rPr lang="en-US" dirty="0" smtClean="0">
                <a:solidFill>
                  <a:srgbClr val="17375E"/>
                </a:solidFill>
              </a:rPr>
              <a:t>) to find centers of clusters</a:t>
            </a:r>
            <a:endParaRPr lang="en-US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63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Marketing Segments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95169"/>
              </p:ext>
            </p:extLst>
          </p:nvPr>
        </p:nvGraphicFramePr>
        <p:xfrm>
          <a:off x="202674" y="1094793"/>
          <a:ext cx="8742030" cy="5574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015"/>
                <a:gridCol w="4371015"/>
              </a:tblGrid>
              <a:tr h="185802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17375E"/>
                          </a:solidFill>
                        </a:rPr>
                        <a:t>Cluster 1 - Infrequent </a:t>
                      </a:r>
                      <a:r>
                        <a:rPr lang="en-US" b="0" dirty="0" smtClean="0">
                          <a:solidFill>
                            <a:srgbClr val="17375E"/>
                          </a:solidFill>
                        </a:rPr>
                        <a:t>Shoppers</a:t>
                      </a:r>
                    </a:p>
                    <a:p>
                      <a:r>
                        <a:rPr lang="en-US" b="0" dirty="0" smtClean="0">
                          <a:solidFill>
                            <a:srgbClr val="17375E"/>
                          </a:solidFill>
                        </a:rPr>
                        <a:t>                      </a:t>
                      </a:r>
                      <a:endParaRPr lang="en-US" b="0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17375E"/>
                          </a:solidFill>
                        </a:rPr>
                        <a:t>Cluster</a:t>
                      </a:r>
                      <a:r>
                        <a:rPr lang="en-US" b="0" baseline="0" dirty="0" smtClean="0">
                          <a:solidFill>
                            <a:srgbClr val="17375E"/>
                          </a:solidFill>
                        </a:rPr>
                        <a:t> 2 - Homebodies</a:t>
                      </a:r>
                      <a:endParaRPr lang="en-US" b="0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5802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17375E"/>
                          </a:solidFill>
                        </a:rPr>
                        <a:t>Cluster</a:t>
                      </a:r>
                      <a:r>
                        <a:rPr lang="en-US" b="0" baseline="0" dirty="0" smtClean="0">
                          <a:solidFill>
                            <a:srgbClr val="17375E"/>
                          </a:solidFill>
                        </a:rPr>
                        <a:t> 3 – Middle America</a:t>
                      </a:r>
                      <a:endParaRPr lang="en-US" b="0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17375E"/>
                          </a:solidFill>
                        </a:rPr>
                        <a:t>Cluster 4 – Pretzel Kings</a:t>
                      </a:r>
                      <a:endParaRPr lang="en-US" b="0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5802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17375E"/>
                          </a:solidFill>
                        </a:rPr>
                        <a:t>Cluster 5 – Cost Conscious</a:t>
                      </a:r>
                      <a:endParaRPr lang="en-US" b="0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17375E"/>
                          </a:solidFill>
                        </a:rPr>
                        <a:t>Cluster</a:t>
                      </a:r>
                      <a:r>
                        <a:rPr lang="en-US" b="0" baseline="0" dirty="0" smtClean="0">
                          <a:solidFill>
                            <a:srgbClr val="17375E"/>
                          </a:solidFill>
                        </a:rPr>
                        <a:t> 6 - Entertainers</a:t>
                      </a:r>
                      <a:endParaRPr lang="en-US" b="0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4" descr="http://store.howardmiller.com/wcsstore/ConsumerDirectStorefrontAssetStore/images/shopping_cart.jpg"/>
          <p:cNvPicPr>
            <a:picLocks noChangeAspect="1" noChangeArrowheads="1"/>
          </p:cNvPicPr>
          <p:nvPr/>
        </p:nvPicPr>
        <p:blipFill rotWithShape="1">
          <a:blip r:embed="rId2" cstate="print"/>
          <a:srcRect l="14729" r="14396"/>
          <a:stretch/>
        </p:blipFill>
        <p:spPr bwMode="auto">
          <a:xfrm>
            <a:off x="297257" y="1596607"/>
            <a:ext cx="1040396" cy="112827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337653" y="1524549"/>
            <a:ext cx="3094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Spend little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Don’t skew toward any income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Largest Segment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7653" y="3397224"/>
            <a:ext cx="3094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Spend more than any other segment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Heavy on Potato chips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41% between $35-74K</a:t>
            </a:r>
            <a:endParaRPr lang="en-US" dirty="0">
              <a:solidFill>
                <a:srgbClr val="17375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0" y="3335424"/>
            <a:ext cx="1134979" cy="1449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334" r="11904" b="9752"/>
          <a:stretch/>
        </p:blipFill>
        <p:spPr>
          <a:xfrm>
            <a:off x="225935" y="5189874"/>
            <a:ext cx="976602" cy="1294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7653" y="5230418"/>
            <a:ext cx="3094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7375E"/>
                </a:solidFill>
              </a:rPr>
              <a:t>P</a:t>
            </a:r>
            <a:r>
              <a:rPr lang="en-US" dirty="0" smtClean="0">
                <a:solidFill>
                  <a:srgbClr val="17375E"/>
                </a:solidFill>
              </a:rPr>
              <a:t>references like Middle America but lower spend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56% under $49K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Smallest for $100K+</a:t>
            </a:r>
            <a:endParaRPr lang="en-US" dirty="0">
              <a:solidFill>
                <a:srgbClr val="17375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1833" r="16464"/>
          <a:stretch/>
        </p:blipFill>
        <p:spPr>
          <a:xfrm>
            <a:off x="4634488" y="1504115"/>
            <a:ext cx="1391698" cy="12928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19706" r="19014"/>
          <a:stretch/>
        </p:blipFill>
        <p:spPr>
          <a:xfrm>
            <a:off x="4891211" y="3335829"/>
            <a:ext cx="878260" cy="1433165"/>
          </a:xfrm>
          <a:prstGeom prst="rect">
            <a:avLst/>
          </a:prstGeom>
        </p:spPr>
      </p:pic>
      <p:pic>
        <p:nvPicPr>
          <p:cNvPr id="13" name="Picture 4" descr="http://www.easy-appetizer-recipes.com/image-files/chip_dip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000" y="5284458"/>
            <a:ext cx="1434167" cy="10223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082167" y="5189874"/>
            <a:ext cx="2781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7375E"/>
                </a:solidFill>
              </a:rPr>
              <a:t>Varied snack purchases in large quantities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Limited </a:t>
            </a:r>
            <a:r>
              <a:rPr lang="en-US" dirty="0">
                <a:solidFill>
                  <a:srgbClr val="17375E"/>
                </a:solidFill>
              </a:rPr>
              <a:t>snacks intended for single </a:t>
            </a:r>
            <a:r>
              <a:rPr lang="en-US" dirty="0" smtClean="0">
                <a:solidFill>
                  <a:srgbClr val="17375E"/>
                </a:solidFill>
              </a:rPr>
              <a:t>person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9471" y="3382274"/>
            <a:ext cx="309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Really like pretzels!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Small sample size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2166" y="1532847"/>
            <a:ext cx="2862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Variety of snacks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17375E"/>
                </a:solidFill>
              </a:rPr>
              <a:t>Never the highest for any snack category</a:t>
            </a:r>
          </a:p>
        </p:txBody>
      </p:sp>
    </p:spTree>
    <p:extLst>
      <p:ext uri="{BB962C8B-B14F-4D97-AF65-F5344CB8AC3E}">
        <p14:creationId xmlns:p14="http://schemas.microsoft.com/office/powerpoint/2010/main" val="106212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Differences in Spending Habits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04425"/>
            <a:ext cx="6121400" cy="118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660940"/>
            <a:ext cx="71363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17375E"/>
                </a:solidFill>
              </a:rPr>
              <a:t>P-Values for </a:t>
            </a:r>
            <a:r>
              <a:rPr lang="en-US" sz="2000" b="1" dirty="0" err="1" smtClean="0">
                <a:solidFill>
                  <a:srgbClr val="17375E"/>
                </a:solidFill>
              </a:rPr>
              <a:t>Anova</a:t>
            </a:r>
            <a:r>
              <a:rPr lang="en-US" sz="2000" b="1" dirty="0" smtClean="0">
                <a:solidFill>
                  <a:srgbClr val="17375E"/>
                </a:solidFill>
              </a:rPr>
              <a:t> Assessment on Clusters </a:t>
            </a:r>
          </a:p>
          <a:p>
            <a:r>
              <a:rPr lang="en-US" b="1" dirty="0">
                <a:solidFill>
                  <a:srgbClr val="17375E"/>
                </a:solidFill>
              </a:rPr>
              <a:t> </a:t>
            </a:r>
            <a:r>
              <a:rPr lang="en-US" b="1" dirty="0" smtClean="0">
                <a:solidFill>
                  <a:srgbClr val="17375E"/>
                </a:solidFill>
              </a:rPr>
              <a:t>  </a:t>
            </a:r>
            <a:r>
              <a:rPr lang="en-US" dirty="0" smtClean="0">
                <a:solidFill>
                  <a:srgbClr val="17375E"/>
                </a:solidFill>
              </a:rPr>
              <a:t>R command - </a:t>
            </a:r>
            <a:r>
              <a:rPr lang="en-US" dirty="0" err="1" smtClean="0">
                <a:solidFill>
                  <a:srgbClr val="17375E"/>
                </a:solidFill>
              </a:rPr>
              <a:t>anova</a:t>
            </a:r>
            <a:r>
              <a:rPr lang="en-US" dirty="0">
                <a:solidFill>
                  <a:srgbClr val="17375E"/>
                </a:solidFill>
              </a:rPr>
              <a:t>(lm(snacks[,"</a:t>
            </a:r>
            <a:r>
              <a:rPr lang="en-US" dirty="0" err="1">
                <a:solidFill>
                  <a:srgbClr val="17375E"/>
                </a:solidFill>
              </a:rPr>
              <a:t>fit.cluster</a:t>
            </a:r>
            <a:r>
              <a:rPr lang="en-US" dirty="0">
                <a:solidFill>
                  <a:srgbClr val="17375E"/>
                </a:solidFill>
              </a:rPr>
              <a:t>"]~snacks[,"</a:t>
            </a:r>
            <a:r>
              <a:rPr lang="en-US" dirty="0" err="1">
                <a:solidFill>
                  <a:srgbClr val="17375E"/>
                </a:solidFill>
              </a:rPr>
              <a:t>cnt_snck</a:t>
            </a:r>
            <a:r>
              <a:rPr lang="en-US" dirty="0">
                <a:solidFill>
                  <a:srgbClr val="17375E"/>
                </a:solidFill>
              </a:rPr>
              <a:t>"]))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770450"/>
            <a:ext cx="8178800" cy="264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600" y="1067287"/>
            <a:ext cx="5759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17375E"/>
                </a:solidFill>
              </a:rPr>
              <a:t>Average Spend and Visitation for Each Cluster</a:t>
            </a:r>
          </a:p>
          <a:p>
            <a:r>
              <a:rPr lang="en-US" sz="2000" dirty="0" smtClean="0">
                <a:solidFill>
                  <a:srgbClr val="17375E"/>
                </a:solidFill>
              </a:rPr>
              <a:t>   (</a:t>
            </a:r>
            <a:r>
              <a:rPr lang="en-US" dirty="0" smtClean="0">
                <a:solidFill>
                  <a:srgbClr val="17375E"/>
                </a:solidFill>
              </a:rPr>
              <a:t>Generated using Excel pivot table)</a:t>
            </a:r>
            <a:endParaRPr lang="en-US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69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CrossTab</a:t>
            </a:r>
            <a:r>
              <a:rPr lang="en-US" dirty="0" smtClean="0"/>
              <a:t> Analysis of Demographics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5630"/>
            <a:ext cx="8229600" cy="177729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Chi-Square Test </a:t>
            </a:r>
            <a:r>
              <a:rPr lang="en-US" dirty="0" smtClean="0"/>
              <a:t>revealed </a:t>
            </a:r>
            <a:r>
              <a:rPr lang="en-US" dirty="0" smtClean="0"/>
              <a:t>income </a:t>
            </a:r>
            <a:r>
              <a:rPr lang="en-US" dirty="0" smtClean="0"/>
              <a:t>was only </a:t>
            </a:r>
            <a:r>
              <a:rPr lang="en-US" dirty="0" smtClean="0"/>
              <a:t>statistically </a:t>
            </a:r>
            <a:r>
              <a:rPr lang="en-US" dirty="0" smtClean="0"/>
              <a:t>significant demographic </a:t>
            </a:r>
            <a:r>
              <a:rPr lang="en-US" dirty="0" smtClean="0"/>
              <a:t>across </a:t>
            </a:r>
            <a:r>
              <a:rPr lang="en-US" dirty="0" smtClean="0"/>
              <a:t>clusters (p &lt; 0.05)</a:t>
            </a:r>
          </a:p>
          <a:p>
            <a:r>
              <a:rPr lang="en-US" dirty="0" smtClean="0"/>
              <a:t>Will not consider non-Income demographics when making comparisons of clusters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4427015"/>
            <a:ext cx="8813800" cy="77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207" y="3745444"/>
            <a:ext cx="72422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17375E"/>
                </a:solidFill>
              </a:rPr>
              <a:t>P-Values Resulting from </a:t>
            </a:r>
            <a:r>
              <a:rPr lang="en-US" sz="2000" b="1" dirty="0" err="1" smtClean="0">
                <a:solidFill>
                  <a:srgbClr val="17375E"/>
                </a:solidFill>
              </a:rPr>
              <a:t>CrossTab</a:t>
            </a:r>
            <a:r>
              <a:rPr lang="en-US" sz="2000" b="1" dirty="0" smtClean="0">
                <a:solidFill>
                  <a:srgbClr val="17375E"/>
                </a:solidFill>
              </a:rPr>
              <a:t> Analysis with Chi-Square</a:t>
            </a:r>
          </a:p>
          <a:p>
            <a:r>
              <a:rPr lang="en-US" dirty="0" smtClean="0">
                <a:solidFill>
                  <a:srgbClr val="17375E"/>
                </a:solidFill>
              </a:rPr>
              <a:t>    R command: </a:t>
            </a:r>
            <a:r>
              <a:rPr lang="en-US" dirty="0" err="1" smtClean="0">
                <a:solidFill>
                  <a:srgbClr val="17375E"/>
                </a:solidFill>
              </a:rPr>
              <a:t>CrossTable</a:t>
            </a:r>
            <a:r>
              <a:rPr lang="en-US" dirty="0">
                <a:solidFill>
                  <a:srgbClr val="17375E"/>
                </a:solidFill>
              </a:rPr>
              <a:t>(</a:t>
            </a:r>
            <a:r>
              <a:rPr lang="en-US" dirty="0" err="1">
                <a:solidFill>
                  <a:srgbClr val="17375E"/>
                </a:solidFill>
              </a:rPr>
              <a:t>snacks$fit.cluster</a:t>
            </a:r>
            <a:r>
              <a:rPr lang="en-US" dirty="0">
                <a:solidFill>
                  <a:srgbClr val="17375E"/>
                </a:solidFill>
              </a:rPr>
              <a:t>, snacks[, factor], </a:t>
            </a:r>
            <a:r>
              <a:rPr lang="en-US" dirty="0" err="1">
                <a:solidFill>
                  <a:srgbClr val="17375E"/>
                </a:solidFill>
              </a:rPr>
              <a:t>chisq</a:t>
            </a:r>
            <a:r>
              <a:rPr lang="en-US" dirty="0">
                <a:solidFill>
                  <a:srgbClr val="17375E"/>
                </a:solidFill>
              </a:rPr>
              <a:t>=TRUE</a:t>
            </a:r>
            <a:r>
              <a:rPr lang="en-US" dirty="0" smtClean="0">
                <a:solidFill>
                  <a:srgbClr val="17375E"/>
                </a:solidFill>
              </a:rPr>
              <a:t>)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823238" y="4161072"/>
            <a:ext cx="999861" cy="132397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7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4927</TotalTime>
  <Words>1091</Words>
  <Application>Microsoft Macintosh PowerPoint</Application>
  <PresentationFormat>On-screen Show (4:3)</PresentationFormat>
  <Paragraphs>184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Analysis to Review</vt:lpstr>
      <vt:lpstr>Snack Purchase Analysis</vt:lpstr>
      <vt:lpstr>Overview of Study</vt:lpstr>
      <vt:lpstr>Determine how many clusters</vt:lpstr>
      <vt:lpstr>Results of K-means Cluster</vt:lpstr>
      <vt:lpstr>Marketing Segments</vt:lpstr>
      <vt:lpstr>Differences in Spending Habits</vt:lpstr>
      <vt:lpstr>CrossTab Analysis of Demographics</vt:lpstr>
      <vt:lpstr>Income Analysis of Clusters</vt:lpstr>
      <vt:lpstr>Marketing Assessment - Entertainers</vt:lpstr>
      <vt:lpstr>Marketing Assessment – Infrequent Shoppers</vt:lpstr>
      <vt:lpstr>Baseball Attendance</vt:lpstr>
      <vt:lpstr>Overview of Study</vt:lpstr>
      <vt:lpstr>What impacts MLB Attendance</vt:lpstr>
      <vt:lpstr>Getting our data ready to analyze</vt:lpstr>
      <vt:lpstr>Constructing Data Table to Analyze</vt:lpstr>
      <vt:lpstr>Now that we have our data. Let’s do some regressions!</vt:lpstr>
      <vt:lpstr>Regression across all MLB teams</vt:lpstr>
      <vt:lpstr>R-Square Values for Each Team</vt:lpstr>
      <vt:lpstr>Which team ranks highest for each variable</vt:lpstr>
      <vt:lpstr>Looking at the Cleveland Indians</vt:lpstr>
      <vt:lpstr>How do we assess these regressions</vt:lpstr>
      <vt:lpstr>Further Information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Resonate</dc:title>
  <dc:creator>Kevin Shea</dc:creator>
  <cp:lastModifiedBy>Kevin Shea</cp:lastModifiedBy>
  <cp:revision>45</cp:revision>
  <dcterms:created xsi:type="dcterms:W3CDTF">2015-04-14T15:44:03Z</dcterms:created>
  <dcterms:modified xsi:type="dcterms:W3CDTF">2015-04-18T22:48:03Z</dcterms:modified>
</cp:coreProperties>
</file>